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480" r:id="rId4"/>
    <p:sldId id="485" r:id="rId5"/>
    <p:sldId id="481" r:id="rId6"/>
    <p:sldId id="482" r:id="rId7"/>
    <p:sldId id="486" r:id="rId8"/>
    <p:sldId id="483" r:id="rId9"/>
    <p:sldId id="484" r:id="rId10"/>
    <p:sldId id="479" r:id="rId11"/>
  </p:sldIdLst>
  <p:sldSz cx="12192000" cy="6858000"/>
  <p:notesSz cx="6858000" cy="9144000"/>
  <p:custDataLst>
    <p:tags r:id="rId1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DE40"/>
    <a:srgbClr val="263C88"/>
    <a:srgbClr val="E9EAEF"/>
    <a:srgbClr val="1AA2C2"/>
    <a:srgbClr val="5B74D1"/>
    <a:srgbClr val="E8E9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936" y="396"/>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gs" Target="tags/tag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8B995-4818-4CC4-9904-7C51E69FE1E0}" type="datetimeFigureOut">
              <a:rPr lang="zh-CN" altLang="en-US" smtClean="0"/>
              <a:t>2022/5/26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969B2-FC8F-40E9-BEE9-914C18BA1C47}" type="slidenum">
              <a:rPr lang="zh-CN" altLang="en-US" smtClean="0"/>
              <a:t>‹#›</a:t>
            </a:fld>
            <a:endParaRPr lang="zh-CN" altLang="en-US"/>
          </a:p>
        </p:txBody>
      </p:sp>
    </p:spTree>
    <p:extLst>
      <p:ext uri="{BB962C8B-B14F-4D97-AF65-F5344CB8AC3E}">
        <p14:creationId xmlns:p14="http://schemas.microsoft.com/office/powerpoint/2010/main" val="2220666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F969B2-FC8F-40E9-BEE9-914C18BA1C47}" type="slidenum">
              <a:rPr lang="zh-CN" altLang="en-US" smtClean="0"/>
              <a:t>1</a:t>
            </a:fld>
            <a:endParaRPr lang="zh-CN" altLang="en-US"/>
          </a:p>
        </p:txBody>
      </p:sp>
    </p:spTree>
    <p:extLst>
      <p:ext uri="{BB962C8B-B14F-4D97-AF65-F5344CB8AC3E}">
        <p14:creationId xmlns:p14="http://schemas.microsoft.com/office/powerpoint/2010/main" val="1599070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F969B2-FC8F-40E9-BEE9-914C18BA1C47}" type="slidenum">
              <a:rPr lang="zh-CN" altLang="en-US" smtClean="0"/>
              <a:t>10</a:t>
            </a:fld>
            <a:endParaRPr lang="zh-CN" altLang="en-US"/>
          </a:p>
        </p:txBody>
      </p:sp>
    </p:spTree>
    <p:extLst>
      <p:ext uri="{BB962C8B-B14F-4D97-AF65-F5344CB8AC3E}">
        <p14:creationId xmlns:p14="http://schemas.microsoft.com/office/powerpoint/2010/main" val="428937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DF969B2-FC8F-40E9-BEE9-914C18BA1C47}" type="slidenum">
              <a:rPr lang="zh-CN" altLang="en-US" smtClean="0"/>
              <a:t>2</a:t>
            </a:fld>
            <a:endParaRPr lang="zh-CN" altLang="en-US"/>
          </a:p>
        </p:txBody>
      </p:sp>
    </p:spTree>
    <p:extLst>
      <p:ext uri="{BB962C8B-B14F-4D97-AF65-F5344CB8AC3E}">
        <p14:creationId xmlns:p14="http://schemas.microsoft.com/office/powerpoint/2010/main" val="1743684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t>3</a:t>
            </a:fld>
            <a:endParaRPr lang="zh-CN" altLang="en-US"/>
          </a:p>
        </p:txBody>
      </p:sp>
    </p:spTree>
    <p:extLst>
      <p:ext uri="{BB962C8B-B14F-4D97-AF65-F5344CB8AC3E}">
        <p14:creationId xmlns:p14="http://schemas.microsoft.com/office/powerpoint/2010/main" val="596338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t>4</a:t>
            </a:fld>
            <a:endParaRPr lang="zh-CN" altLang="en-US"/>
          </a:p>
        </p:txBody>
      </p:sp>
    </p:spTree>
    <p:extLst>
      <p:ext uri="{BB962C8B-B14F-4D97-AF65-F5344CB8AC3E}">
        <p14:creationId xmlns:p14="http://schemas.microsoft.com/office/powerpoint/2010/main" val="343577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t>5</a:t>
            </a:fld>
            <a:endParaRPr lang="zh-CN" altLang="en-US"/>
          </a:p>
        </p:txBody>
      </p:sp>
    </p:spTree>
    <p:extLst>
      <p:ext uri="{BB962C8B-B14F-4D97-AF65-F5344CB8AC3E}">
        <p14:creationId xmlns:p14="http://schemas.microsoft.com/office/powerpoint/2010/main" val="1879317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t>6</a:t>
            </a:fld>
            <a:endParaRPr lang="zh-CN" altLang="en-US"/>
          </a:p>
        </p:txBody>
      </p:sp>
    </p:spTree>
    <p:extLst>
      <p:ext uri="{BB962C8B-B14F-4D97-AF65-F5344CB8AC3E}">
        <p14:creationId xmlns:p14="http://schemas.microsoft.com/office/powerpoint/2010/main" val="1286373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t>7</a:t>
            </a:fld>
            <a:endParaRPr lang="zh-CN" altLang="en-US"/>
          </a:p>
        </p:txBody>
      </p:sp>
    </p:spTree>
    <p:extLst>
      <p:ext uri="{BB962C8B-B14F-4D97-AF65-F5344CB8AC3E}">
        <p14:creationId xmlns:p14="http://schemas.microsoft.com/office/powerpoint/2010/main" val="4292664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t>8</a:t>
            </a:fld>
            <a:endParaRPr lang="zh-CN" altLang="en-US"/>
          </a:p>
        </p:txBody>
      </p:sp>
    </p:spTree>
    <p:extLst>
      <p:ext uri="{BB962C8B-B14F-4D97-AF65-F5344CB8AC3E}">
        <p14:creationId xmlns:p14="http://schemas.microsoft.com/office/powerpoint/2010/main" val="3631134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24D6F74-634D-4233-BDBC-8BE3983B5CCB}" type="slidenum">
              <a:rPr lang="zh-CN" altLang="en-US" smtClean="0"/>
              <a:t>9</a:t>
            </a:fld>
            <a:endParaRPr lang="zh-CN" altLang="en-US"/>
          </a:p>
        </p:txBody>
      </p:sp>
    </p:spTree>
    <p:extLst>
      <p:ext uri="{BB962C8B-B14F-4D97-AF65-F5344CB8AC3E}">
        <p14:creationId xmlns:p14="http://schemas.microsoft.com/office/powerpoint/2010/main" val="2234995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785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2022/5/26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olarispw/Practice_1-of-Artificial-Intelligence.git"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4">
            <a:extLst>
              <a:ext uri="{FF2B5EF4-FFF2-40B4-BE49-F238E27FC236}">
                <a16:creationId xmlns:a16="http://schemas.microsoft.com/office/drawing/2014/main" id="{40FE27DD-99C3-4751-BFC9-62794242AB56}"/>
              </a:ext>
            </a:extLst>
          </p:cNvPr>
          <p:cNvSpPr/>
          <p:nvPr/>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D623D9DC-2E1F-47AF-9B37-54D3433D4576}"/>
              </a:ext>
            </a:extLst>
          </p:cNvPr>
          <p:cNvSpPr/>
          <p:nvPr/>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160348E1-AACD-4C3B-8B7A-A09DB9654E1E}"/>
              </a:ext>
            </a:extLst>
          </p:cNvPr>
          <p:cNvSpPr/>
          <p:nvPr/>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A9909FF-2928-4E61-A224-74F8398EFC77}"/>
              </a:ext>
            </a:extLst>
          </p:cNvPr>
          <p:cNvSpPr/>
          <p:nvPr/>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8B5FEDF7-936F-420F-BB04-EB0AC81F792A}"/>
              </a:ext>
            </a:extLst>
          </p:cNvPr>
          <p:cNvGrpSpPr/>
          <p:nvPr/>
        </p:nvGrpSpPr>
        <p:grpSpPr>
          <a:xfrm>
            <a:off x="2308773" y="3693670"/>
            <a:ext cx="7551038" cy="105497"/>
            <a:chOff x="2101845" y="3387257"/>
            <a:chExt cx="7551038" cy="105497"/>
          </a:xfrm>
        </p:grpSpPr>
        <p:cxnSp>
          <p:nvCxnSpPr>
            <p:cNvPr id="16" name="直接连接符 15">
              <a:extLst>
                <a:ext uri="{FF2B5EF4-FFF2-40B4-BE49-F238E27FC236}">
                  <a16:creationId xmlns:a16="http://schemas.microsoft.com/office/drawing/2014/main" id="{072BEF5B-28CC-4831-AA66-E031C67CD4CC}"/>
                </a:ext>
              </a:extLst>
            </p:cNvPr>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EE83FB29-ADA4-421D-ADC3-D9A37F060788}"/>
                </a:ext>
              </a:extLst>
            </p:cNvPr>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77088CCD-927A-495C-B2BE-CC9BDBA88059}"/>
              </a:ext>
            </a:extLst>
          </p:cNvPr>
          <p:cNvSpPr txBox="1"/>
          <p:nvPr/>
        </p:nvSpPr>
        <p:spPr>
          <a:xfrm>
            <a:off x="2876998" y="2678007"/>
            <a:ext cx="6414588" cy="830997"/>
          </a:xfrm>
          <a:prstGeom prst="rect">
            <a:avLst/>
          </a:prstGeom>
          <a:noFill/>
        </p:spPr>
        <p:txBody>
          <a:bodyPr wrap="square" rtlCol="0">
            <a:spAutoFit/>
          </a:bodyPr>
          <a:lstStyle/>
          <a:p>
            <a:pPr algn="ctr"/>
            <a:r>
              <a:rPr lang="zh-CN" altLang="en-US" sz="4800" dirty="0">
                <a:solidFill>
                  <a:srgbClr val="263C88"/>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“糖网”眼底图像分类</a:t>
            </a:r>
          </a:p>
        </p:txBody>
      </p:sp>
      <p:sp>
        <p:nvSpPr>
          <p:cNvPr id="21" name="文本框 20">
            <a:extLst>
              <a:ext uri="{FF2B5EF4-FFF2-40B4-BE49-F238E27FC236}">
                <a16:creationId xmlns:a16="http://schemas.microsoft.com/office/drawing/2014/main" id="{A485EE97-2069-48CC-AF07-1285BCF2A9C5}"/>
              </a:ext>
            </a:extLst>
          </p:cNvPr>
          <p:cNvSpPr txBox="1"/>
          <p:nvPr/>
        </p:nvSpPr>
        <p:spPr bwMode="auto">
          <a:xfrm>
            <a:off x="2889899" y="4230474"/>
            <a:ext cx="6196088" cy="405945"/>
          </a:xfrm>
          <a:prstGeom prst="rect">
            <a:avLst/>
          </a:prstGeom>
          <a:noFill/>
        </p:spPr>
        <p:txBody>
          <a:bodyPr wrap="square">
            <a:spAutoFit/>
          </a:bodyPr>
          <a:lstStyle/>
          <a:p>
            <a:pPr algn="ctr">
              <a:lnSpc>
                <a:spcPct val="200000"/>
              </a:lnSpc>
              <a:defRPr/>
            </a:pPr>
            <a:r>
              <a:rPr lang="zh-CN" altLang="en-US" sz="12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人工智能</a:t>
            </a:r>
            <a:r>
              <a:rPr lang="en-US" altLang="zh-CN" sz="12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1901 </a:t>
            </a:r>
            <a:r>
              <a:rPr lang="zh-CN" altLang="en-US" sz="12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孙平炜 孙翰文 刘寒</a:t>
            </a:r>
          </a:p>
        </p:txBody>
      </p:sp>
      <p:grpSp>
        <p:nvGrpSpPr>
          <p:cNvPr id="3" name="组合 2">
            <a:extLst>
              <a:ext uri="{FF2B5EF4-FFF2-40B4-BE49-F238E27FC236}">
                <a16:creationId xmlns:a16="http://schemas.microsoft.com/office/drawing/2014/main" id="{F034B7C5-E915-422D-AC71-7008000CCF94}"/>
              </a:ext>
            </a:extLst>
          </p:cNvPr>
          <p:cNvGrpSpPr/>
          <p:nvPr/>
        </p:nvGrpSpPr>
        <p:grpSpPr>
          <a:xfrm>
            <a:off x="1099072" y="1804442"/>
            <a:ext cx="11092928" cy="4081597"/>
            <a:chOff x="946906" y="2050700"/>
            <a:chExt cx="11092928" cy="4081597"/>
          </a:xfrm>
        </p:grpSpPr>
        <p:sp>
          <p:nvSpPr>
            <p:cNvPr id="26" name="文本框 25">
              <a:extLst>
                <a:ext uri="{FF2B5EF4-FFF2-40B4-BE49-F238E27FC236}">
                  <a16:creationId xmlns:a16="http://schemas.microsoft.com/office/drawing/2014/main" id="{38F71965-7F38-4E52-BB54-A28900317727}"/>
                </a:ext>
              </a:extLst>
            </p:cNvPr>
            <p:cNvSpPr txBox="1"/>
            <p:nvPr/>
          </p:nvSpPr>
          <p:spPr>
            <a:xfrm>
              <a:off x="946906" y="2050700"/>
              <a:ext cx="2747150" cy="2215991"/>
            </a:xfrm>
            <a:prstGeom prst="rect">
              <a:avLst/>
            </a:prstGeom>
            <a:noFill/>
          </p:spPr>
          <p:txBody>
            <a:bodyPr wrap="square" rtlCol="0">
              <a:spAutoFit/>
            </a:bodyPr>
            <a:lstStyle/>
            <a:p>
              <a:r>
                <a:rPr lang="en-US" altLang="zh-CN" sz="13800" b="1" dirty="0">
                  <a:solidFill>
                    <a:schemeClr val="tx1">
                      <a:lumMod val="85000"/>
                      <a:lumOff val="15000"/>
                    </a:schemeClr>
                  </a:solidFill>
                  <a:latin typeface="字魂58号-创中黑" panose="00000500000000000000" pitchFamily="2" charset="-122"/>
                  <a:ea typeface="字魂58号-创中黑" panose="00000500000000000000" pitchFamily="2" charset="-122"/>
                </a:rPr>
                <a:t>“</a:t>
              </a:r>
              <a:endParaRPr lang="zh-CN" altLang="en-US" sz="13800" b="1"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7" name="文本框 26">
              <a:extLst>
                <a:ext uri="{FF2B5EF4-FFF2-40B4-BE49-F238E27FC236}">
                  <a16:creationId xmlns:a16="http://schemas.microsoft.com/office/drawing/2014/main" id="{B4A0CA0C-FC25-471B-BCF7-44EACB514DEB}"/>
                </a:ext>
              </a:extLst>
            </p:cNvPr>
            <p:cNvSpPr txBox="1"/>
            <p:nvPr/>
          </p:nvSpPr>
          <p:spPr>
            <a:xfrm>
              <a:off x="9292684" y="3916306"/>
              <a:ext cx="2747150" cy="2215991"/>
            </a:xfrm>
            <a:prstGeom prst="rect">
              <a:avLst/>
            </a:prstGeom>
            <a:noFill/>
          </p:spPr>
          <p:txBody>
            <a:bodyPr wrap="square" rtlCol="0">
              <a:spAutoFit/>
            </a:bodyPr>
            <a:lstStyle/>
            <a:p>
              <a:r>
                <a:rPr lang="en-US" altLang="zh-CN" sz="13800" b="1" dirty="0">
                  <a:ln w="38100">
                    <a:noFill/>
                  </a:ln>
                  <a:solidFill>
                    <a:schemeClr val="tx1">
                      <a:lumMod val="85000"/>
                      <a:lumOff val="15000"/>
                    </a:schemeClr>
                  </a:solidFill>
                  <a:latin typeface="字魂58号-创中黑" panose="00000500000000000000" pitchFamily="2" charset="-122"/>
                  <a:ea typeface="字魂58号-创中黑" panose="00000500000000000000" pitchFamily="2" charset="-122"/>
                </a:rPr>
                <a:t>”</a:t>
              </a:r>
              <a:endParaRPr lang="zh-CN" altLang="en-US" sz="13800" b="1" dirty="0">
                <a:ln w="38100">
                  <a:noFill/>
                </a:ln>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
        <p:nvSpPr>
          <p:cNvPr id="8" name="十字形 7">
            <a:extLst>
              <a:ext uri="{FF2B5EF4-FFF2-40B4-BE49-F238E27FC236}">
                <a16:creationId xmlns:a16="http://schemas.microsoft.com/office/drawing/2014/main" id="{6FE5C645-3180-4E7A-8658-D639DC70CB92}"/>
              </a:ext>
            </a:extLst>
          </p:cNvPr>
          <p:cNvSpPr/>
          <p:nvPr/>
        </p:nvSpPr>
        <p:spPr>
          <a:xfrm>
            <a:off x="178904" y="183874"/>
            <a:ext cx="367748" cy="367748"/>
          </a:xfrm>
          <a:prstGeom prst="plus">
            <a:avLst>
              <a:gd name="adj" fmla="val 41216"/>
            </a:avLst>
          </a:prstGeom>
          <a:solidFill>
            <a:srgbClr val="263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593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等腰三角形 24">
            <a:extLst>
              <a:ext uri="{FF2B5EF4-FFF2-40B4-BE49-F238E27FC236}">
                <a16:creationId xmlns:a16="http://schemas.microsoft.com/office/drawing/2014/main" id="{40FE27DD-99C3-4751-BFC9-62794242AB56}"/>
              </a:ext>
            </a:extLst>
          </p:cNvPr>
          <p:cNvSpPr/>
          <p:nvPr/>
        </p:nvSpPr>
        <p:spPr>
          <a:xfrm flipH="1" flipV="1">
            <a:off x="-767029" y="-29126"/>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D623D9DC-2E1F-47AF-9B37-54D3433D4576}"/>
              </a:ext>
            </a:extLst>
          </p:cNvPr>
          <p:cNvSpPr/>
          <p:nvPr/>
        </p:nvSpPr>
        <p:spPr>
          <a:xfrm flipH="1" flipV="1">
            <a:off x="1413539" y="0"/>
            <a:ext cx="3825848" cy="1804442"/>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160348E1-AACD-4C3B-8B7A-A09DB9654E1E}"/>
              </a:ext>
            </a:extLst>
          </p:cNvPr>
          <p:cNvSpPr/>
          <p:nvPr/>
        </p:nvSpPr>
        <p:spPr>
          <a:xfrm>
            <a:off x="6085438" y="4298493"/>
            <a:ext cx="5426766" cy="2559507"/>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6A9909FF-2928-4E61-A224-74F8398EFC77}"/>
              </a:ext>
            </a:extLst>
          </p:cNvPr>
          <p:cNvSpPr/>
          <p:nvPr/>
        </p:nvSpPr>
        <p:spPr>
          <a:xfrm>
            <a:off x="7741543" y="3609725"/>
            <a:ext cx="6887119" cy="3248275"/>
          </a:xfrm>
          <a:prstGeom prst="triangle">
            <a:avLst/>
          </a:prstGeom>
          <a:solidFill>
            <a:srgbClr val="E9EAEF">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8B5FEDF7-936F-420F-BB04-EB0AC81F792A}"/>
              </a:ext>
            </a:extLst>
          </p:cNvPr>
          <p:cNvGrpSpPr/>
          <p:nvPr/>
        </p:nvGrpSpPr>
        <p:grpSpPr>
          <a:xfrm>
            <a:off x="2308773" y="3693670"/>
            <a:ext cx="7551038" cy="105497"/>
            <a:chOff x="2101845" y="3387257"/>
            <a:chExt cx="7551038" cy="105497"/>
          </a:xfrm>
        </p:grpSpPr>
        <p:cxnSp>
          <p:nvCxnSpPr>
            <p:cNvPr id="16" name="直接连接符 15">
              <a:extLst>
                <a:ext uri="{FF2B5EF4-FFF2-40B4-BE49-F238E27FC236}">
                  <a16:creationId xmlns:a16="http://schemas.microsoft.com/office/drawing/2014/main" id="{072BEF5B-28CC-4831-AA66-E031C67CD4CC}"/>
                </a:ext>
              </a:extLst>
            </p:cNvPr>
            <p:cNvCxnSpPr/>
            <p:nvPr/>
          </p:nvCxnSpPr>
          <p:spPr>
            <a:xfrm>
              <a:off x="2369489" y="3440005"/>
              <a:ext cx="7283394"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EE83FB29-ADA4-421D-ADC3-D9A37F060788}"/>
                </a:ext>
              </a:extLst>
            </p:cNvPr>
            <p:cNvSpPr/>
            <p:nvPr/>
          </p:nvSpPr>
          <p:spPr>
            <a:xfrm>
              <a:off x="2101845" y="3387257"/>
              <a:ext cx="105497" cy="105497"/>
            </a:xfrm>
            <a:prstGeom prst="ellipse">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77088CCD-927A-495C-B2BE-CC9BDBA88059}"/>
              </a:ext>
            </a:extLst>
          </p:cNvPr>
          <p:cNvSpPr txBox="1"/>
          <p:nvPr/>
        </p:nvSpPr>
        <p:spPr>
          <a:xfrm>
            <a:off x="2876998" y="2678007"/>
            <a:ext cx="6414588" cy="830997"/>
          </a:xfrm>
          <a:prstGeom prst="rect">
            <a:avLst/>
          </a:prstGeom>
          <a:noFill/>
        </p:spPr>
        <p:txBody>
          <a:bodyPr wrap="square" rtlCol="0">
            <a:spAutoFit/>
          </a:bodyPr>
          <a:lstStyle/>
          <a:p>
            <a:pPr algn="dist"/>
            <a:r>
              <a:rPr lang="zh-CN" altLang="en-US" sz="4800" dirty="0">
                <a:solidFill>
                  <a:srgbClr val="263C88"/>
                </a:solidFill>
                <a:latin typeface="思源黑体 CN Heavy" panose="020B0A00000000000000" pitchFamily="34" charset="-122"/>
                <a:ea typeface="思源黑体 CN Heavy" panose="020B0A00000000000000" pitchFamily="34" charset="-122"/>
                <a:cs typeface="+mn-ea"/>
                <a:sym typeface="思源黑体 CN Medium" panose="020B0600000000000000" pitchFamily="34" charset="-122"/>
              </a:rPr>
              <a:t>感谢聆听</a:t>
            </a:r>
          </a:p>
        </p:txBody>
      </p:sp>
      <p:sp>
        <p:nvSpPr>
          <p:cNvPr id="21" name="文本框 20">
            <a:extLst>
              <a:ext uri="{FF2B5EF4-FFF2-40B4-BE49-F238E27FC236}">
                <a16:creationId xmlns:a16="http://schemas.microsoft.com/office/drawing/2014/main" id="{A485EE97-2069-48CC-AF07-1285BCF2A9C5}"/>
              </a:ext>
            </a:extLst>
          </p:cNvPr>
          <p:cNvSpPr txBox="1"/>
          <p:nvPr/>
        </p:nvSpPr>
        <p:spPr bwMode="auto">
          <a:xfrm>
            <a:off x="2889899" y="4230474"/>
            <a:ext cx="6196088" cy="405945"/>
          </a:xfrm>
          <a:prstGeom prst="rect">
            <a:avLst/>
          </a:prstGeom>
          <a:noFill/>
        </p:spPr>
        <p:txBody>
          <a:bodyPr wrap="square">
            <a:spAutoFit/>
          </a:bodyPr>
          <a:lstStyle/>
          <a:p>
            <a:pPr algn="ctr">
              <a:lnSpc>
                <a:spcPct val="200000"/>
              </a:lnSpc>
              <a:defRPr/>
            </a:pPr>
            <a:r>
              <a:rPr lang="zh-CN" altLang="en-US" sz="12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人工智能</a:t>
            </a:r>
            <a:r>
              <a:rPr lang="en-US" altLang="zh-CN" sz="12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1901 </a:t>
            </a:r>
            <a:r>
              <a:rPr lang="zh-CN" altLang="en-US" sz="1200" b="1" dirty="0">
                <a:solidFill>
                  <a:schemeClr val="tx1">
                    <a:lumMod val="85000"/>
                    <a:lumOff val="15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孙平炜 孙翰文 刘寒</a:t>
            </a:r>
          </a:p>
        </p:txBody>
      </p:sp>
      <p:grpSp>
        <p:nvGrpSpPr>
          <p:cNvPr id="3" name="组合 2">
            <a:extLst>
              <a:ext uri="{FF2B5EF4-FFF2-40B4-BE49-F238E27FC236}">
                <a16:creationId xmlns:a16="http://schemas.microsoft.com/office/drawing/2014/main" id="{F034B7C5-E915-422D-AC71-7008000CCF94}"/>
              </a:ext>
            </a:extLst>
          </p:cNvPr>
          <p:cNvGrpSpPr/>
          <p:nvPr/>
        </p:nvGrpSpPr>
        <p:grpSpPr>
          <a:xfrm>
            <a:off x="1099072" y="1804442"/>
            <a:ext cx="11092928" cy="4081597"/>
            <a:chOff x="946906" y="2050700"/>
            <a:chExt cx="11092928" cy="4081597"/>
          </a:xfrm>
        </p:grpSpPr>
        <p:sp>
          <p:nvSpPr>
            <p:cNvPr id="26" name="文本框 25">
              <a:extLst>
                <a:ext uri="{FF2B5EF4-FFF2-40B4-BE49-F238E27FC236}">
                  <a16:creationId xmlns:a16="http://schemas.microsoft.com/office/drawing/2014/main" id="{38F71965-7F38-4E52-BB54-A28900317727}"/>
                </a:ext>
              </a:extLst>
            </p:cNvPr>
            <p:cNvSpPr txBox="1"/>
            <p:nvPr/>
          </p:nvSpPr>
          <p:spPr>
            <a:xfrm>
              <a:off x="946906" y="2050700"/>
              <a:ext cx="2747150" cy="2215991"/>
            </a:xfrm>
            <a:prstGeom prst="rect">
              <a:avLst/>
            </a:prstGeom>
            <a:noFill/>
          </p:spPr>
          <p:txBody>
            <a:bodyPr wrap="square" rtlCol="0">
              <a:spAutoFit/>
            </a:bodyPr>
            <a:lstStyle/>
            <a:p>
              <a:r>
                <a:rPr lang="en-US" altLang="zh-CN" sz="13800" b="1" dirty="0">
                  <a:solidFill>
                    <a:schemeClr val="tx1">
                      <a:lumMod val="85000"/>
                      <a:lumOff val="15000"/>
                    </a:schemeClr>
                  </a:solidFill>
                  <a:latin typeface="字魂58号-创中黑" panose="00000500000000000000" pitchFamily="2" charset="-122"/>
                  <a:ea typeface="字魂58号-创中黑" panose="00000500000000000000" pitchFamily="2" charset="-122"/>
                </a:rPr>
                <a:t>“</a:t>
              </a:r>
              <a:endParaRPr lang="zh-CN" altLang="en-US" sz="13800" b="1" dirty="0">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sp>
          <p:nvSpPr>
            <p:cNvPr id="27" name="文本框 26">
              <a:extLst>
                <a:ext uri="{FF2B5EF4-FFF2-40B4-BE49-F238E27FC236}">
                  <a16:creationId xmlns:a16="http://schemas.microsoft.com/office/drawing/2014/main" id="{B4A0CA0C-FC25-471B-BCF7-44EACB514DEB}"/>
                </a:ext>
              </a:extLst>
            </p:cNvPr>
            <p:cNvSpPr txBox="1"/>
            <p:nvPr/>
          </p:nvSpPr>
          <p:spPr>
            <a:xfrm>
              <a:off x="9292684" y="3916306"/>
              <a:ext cx="2747150" cy="2215991"/>
            </a:xfrm>
            <a:prstGeom prst="rect">
              <a:avLst/>
            </a:prstGeom>
            <a:noFill/>
          </p:spPr>
          <p:txBody>
            <a:bodyPr wrap="square" rtlCol="0">
              <a:spAutoFit/>
            </a:bodyPr>
            <a:lstStyle/>
            <a:p>
              <a:r>
                <a:rPr lang="en-US" altLang="zh-CN" sz="13800" b="1" dirty="0">
                  <a:ln w="38100">
                    <a:noFill/>
                  </a:ln>
                  <a:solidFill>
                    <a:schemeClr val="tx1">
                      <a:lumMod val="85000"/>
                      <a:lumOff val="15000"/>
                    </a:schemeClr>
                  </a:solidFill>
                  <a:latin typeface="字魂58号-创中黑" panose="00000500000000000000" pitchFamily="2" charset="-122"/>
                  <a:ea typeface="字魂58号-创中黑" panose="00000500000000000000" pitchFamily="2" charset="-122"/>
                </a:rPr>
                <a:t>”</a:t>
              </a:r>
              <a:endParaRPr lang="zh-CN" altLang="en-US" sz="13800" b="1" dirty="0">
                <a:ln w="38100">
                  <a:noFill/>
                </a:ln>
                <a:solidFill>
                  <a:schemeClr val="tx1">
                    <a:lumMod val="85000"/>
                    <a:lumOff val="15000"/>
                  </a:schemeClr>
                </a:solidFill>
                <a:latin typeface="字魂58号-创中黑" panose="00000500000000000000" pitchFamily="2" charset="-122"/>
                <a:ea typeface="字魂58号-创中黑" panose="00000500000000000000" pitchFamily="2" charset="-122"/>
              </a:endParaRPr>
            </a:p>
          </p:txBody>
        </p:sp>
      </p:grpSp>
      <p:sp>
        <p:nvSpPr>
          <p:cNvPr id="8" name="十字形 7">
            <a:extLst>
              <a:ext uri="{FF2B5EF4-FFF2-40B4-BE49-F238E27FC236}">
                <a16:creationId xmlns:a16="http://schemas.microsoft.com/office/drawing/2014/main" id="{6FE5C645-3180-4E7A-8658-D639DC70CB92}"/>
              </a:ext>
            </a:extLst>
          </p:cNvPr>
          <p:cNvSpPr/>
          <p:nvPr/>
        </p:nvSpPr>
        <p:spPr>
          <a:xfrm>
            <a:off x="178904" y="183874"/>
            <a:ext cx="367748" cy="367748"/>
          </a:xfrm>
          <a:prstGeom prst="plus">
            <a:avLst>
              <a:gd name="adj" fmla="val 41216"/>
            </a:avLst>
          </a:prstGeom>
          <a:solidFill>
            <a:srgbClr val="263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851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09CC900-BD65-40FA-AB46-83BF1067F81C}"/>
              </a:ext>
            </a:extLst>
          </p:cNvPr>
          <p:cNvSpPr txBox="1"/>
          <p:nvPr/>
        </p:nvSpPr>
        <p:spPr>
          <a:xfrm>
            <a:off x="2141634" y="2420483"/>
            <a:ext cx="1543692" cy="461665"/>
          </a:xfrm>
          <a:prstGeom prst="rect">
            <a:avLst/>
          </a:prstGeom>
          <a:noFill/>
        </p:spPr>
        <p:txBody>
          <a:bodyPr wrap="none" rtlCol="0">
            <a:spAutoFit/>
          </a:bodyPr>
          <a:lstStyle/>
          <a:p>
            <a:r>
              <a:rPr kumimoji="1" lang="en-US" altLang="zh-CN" sz="2400" dirty="0">
                <a:solidFill>
                  <a:srgbClr val="263C88"/>
                </a:solidFill>
                <a:latin typeface="思源黑体 CN Heavy" panose="020B0A00000000000000" pitchFamily="34" charset="-122"/>
                <a:ea typeface="思源黑体 CN Heavy" panose="020B0A00000000000000" pitchFamily="34" charset="-122"/>
              </a:rPr>
              <a:t>PART</a:t>
            </a:r>
            <a:r>
              <a:rPr kumimoji="1" lang="zh-CN" altLang="en-US" sz="2400" dirty="0">
                <a:solidFill>
                  <a:srgbClr val="263C88"/>
                </a:solidFill>
                <a:latin typeface="思源黑体 CN Heavy" panose="020B0A00000000000000" pitchFamily="34" charset="-122"/>
                <a:ea typeface="思源黑体 CN Heavy" panose="020B0A00000000000000" pitchFamily="34" charset="-122"/>
              </a:rPr>
              <a:t> </a:t>
            </a:r>
            <a:r>
              <a:rPr kumimoji="1" lang="en-US" altLang="zh-CN" sz="2400" dirty="0">
                <a:solidFill>
                  <a:srgbClr val="263C88"/>
                </a:solidFill>
                <a:latin typeface="思源黑体 CN Heavy" panose="020B0A00000000000000" pitchFamily="34" charset="-122"/>
                <a:ea typeface="思源黑体 CN Heavy" panose="020B0A00000000000000" pitchFamily="34" charset="-122"/>
              </a:rPr>
              <a:t>01.</a:t>
            </a:r>
            <a:endParaRPr kumimoji="1" lang="zh-CN" altLang="en-US" sz="2400" dirty="0">
              <a:solidFill>
                <a:srgbClr val="263C88"/>
              </a:solidFill>
              <a:latin typeface="思源黑体 CN Heavy" panose="020B0A00000000000000" pitchFamily="34" charset="-122"/>
              <a:ea typeface="思源黑体 CN Heavy" panose="020B0A00000000000000" pitchFamily="34" charset="-122"/>
            </a:endParaRPr>
          </a:p>
        </p:txBody>
      </p:sp>
      <p:sp>
        <p:nvSpPr>
          <p:cNvPr id="3" name="文本框 2">
            <a:extLst>
              <a:ext uri="{FF2B5EF4-FFF2-40B4-BE49-F238E27FC236}">
                <a16:creationId xmlns:a16="http://schemas.microsoft.com/office/drawing/2014/main" id="{A67E6397-F58E-408F-9B19-46C4ABFA4392}"/>
              </a:ext>
            </a:extLst>
          </p:cNvPr>
          <p:cNvSpPr txBox="1"/>
          <p:nvPr/>
        </p:nvSpPr>
        <p:spPr>
          <a:xfrm>
            <a:off x="2141634" y="2789815"/>
            <a:ext cx="1620957" cy="523220"/>
          </a:xfrm>
          <a:prstGeom prst="rect">
            <a:avLst/>
          </a:prstGeom>
          <a:noFill/>
        </p:spPr>
        <p:txBody>
          <a:bodyPr wrap="none" rtlCol="0">
            <a:spAutoFit/>
          </a:bodyPr>
          <a:lstStyle/>
          <a:p>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关于模型</a:t>
            </a:r>
          </a:p>
        </p:txBody>
      </p:sp>
      <p:sp>
        <p:nvSpPr>
          <p:cNvPr id="5" name="文本框 4">
            <a:extLst>
              <a:ext uri="{FF2B5EF4-FFF2-40B4-BE49-F238E27FC236}">
                <a16:creationId xmlns:a16="http://schemas.microsoft.com/office/drawing/2014/main" id="{4CF9031A-E013-43C1-9E77-7D7B80B0C95B}"/>
              </a:ext>
            </a:extLst>
          </p:cNvPr>
          <p:cNvSpPr txBox="1"/>
          <p:nvPr/>
        </p:nvSpPr>
        <p:spPr>
          <a:xfrm>
            <a:off x="2141634" y="4474459"/>
            <a:ext cx="1543692" cy="461665"/>
          </a:xfrm>
          <a:prstGeom prst="rect">
            <a:avLst/>
          </a:prstGeom>
          <a:noFill/>
        </p:spPr>
        <p:txBody>
          <a:bodyPr wrap="none" rtlCol="0">
            <a:spAutoFit/>
          </a:bodyPr>
          <a:lstStyle/>
          <a:p>
            <a:r>
              <a:rPr kumimoji="1" lang="en-US" altLang="zh-CN" sz="2400" dirty="0">
                <a:solidFill>
                  <a:srgbClr val="263C88"/>
                </a:solidFill>
                <a:latin typeface="思源黑体 CN Heavy" panose="020B0A00000000000000" pitchFamily="34" charset="-122"/>
                <a:ea typeface="思源黑体 CN Heavy" panose="020B0A00000000000000" pitchFamily="34" charset="-122"/>
              </a:rPr>
              <a:t>PART</a:t>
            </a:r>
            <a:r>
              <a:rPr kumimoji="1" lang="zh-CN" altLang="en-US" sz="2400" dirty="0">
                <a:solidFill>
                  <a:srgbClr val="263C88"/>
                </a:solidFill>
                <a:latin typeface="思源黑体 CN Heavy" panose="020B0A00000000000000" pitchFamily="34" charset="-122"/>
                <a:ea typeface="思源黑体 CN Heavy" panose="020B0A00000000000000" pitchFamily="34" charset="-122"/>
              </a:rPr>
              <a:t> </a:t>
            </a:r>
            <a:r>
              <a:rPr kumimoji="1" lang="en-US" altLang="zh-CN" sz="2400" dirty="0">
                <a:solidFill>
                  <a:srgbClr val="263C88"/>
                </a:solidFill>
                <a:latin typeface="思源黑体 CN Heavy" panose="020B0A00000000000000" pitchFamily="34" charset="-122"/>
                <a:ea typeface="思源黑体 CN Heavy" panose="020B0A00000000000000" pitchFamily="34" charset="-122"/>
              </a:rPr>
              <a:t>02.</a:t>
            </a:r>
            <a:endParaRPr kumimoji="1" lang="zh-CN" altLang="en-US" sz="2400" dirty="0">
              <a:solidFill>
                <a:srgbClr val="263C88"/>
              </a:solidFill>
              <a:latin typeface="思源黑体 CN Heavy" panose="020B0A00000000000000" pitchFamily="34" charset="-122"/>
              <a:ea typeface="思源黑体 CN Heavy" panose="020B0A00000000000000" pitchFamily="34" charset="-122"/>
            </a:endParaRPr>
          </a:p>
        </p:txBody>
      </p:sp>
      <p:sp>
        <p:nvSpPr>
          <p:cNvPr id="6" name="文本框 5">
            <a:extLst>
              <a:ext uri="{FF2B5EF4-FFF2-40B4-BE49-F238E27FC236}">
                <a16:creationId xmlns:a16="http://schemas.microsoft.com/office/drawing/2014/main" id="{217F3152-855A-404A-AF5D-C4D669C99774}"/>
              </a:ext>
            </a:extLst>
          </p:cNvPr>
          <p:cNvSpPr txBox="1"/>
          <p:nvPr/>
        </p:nvSpPr>
        <p:spPr>
          <a:xfrm>
            <a:off x="2141634" y="4843791"/>
            <a:ext cx="1620957" cy="523220"/>
          </a:xfrm>
          <a:prstGeom prst="rect">
            <a:avLst/>
          </a:prstGeom>
          <a:noFill/>
        </p:spPr>
        <p:txBody>
          <a:bodyPr wrap="none" rtlCol="0">
            <a:spAutoFit/>
          </a:bodyPr>
          <a:lstStyle/>
          <a:p>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关于训练</a:t>
            </a:r>
          </a:p>
        </p:txBody>
      </p:sp>
      <p:sp>
        <p:nvSpPr>
          <p:cNvPr id="8" name="文本框 7">
            <a:extLst>
              <a:ext uri="{FF2B5EF4-FFF2-40B4-BE49-F238E27FC236}">
                <a16:creationId xmlns:a16="http://schemas.microsoft.com/office/drawing/2014/main" id="{84245C3E-5312-4BCA-B54E-6521074762FB}"/>
              </a:ext>
            </a:extLst>
          </p:cNvPr>
          <p:cNvSpPr txBox="1"/>
          <p:nvPr/>
        </p:nvSpPr>
        <p:spPr>
          <a:xfrm>
            <a:off x="7257778" y="2420483"/>
            <a:ext cx="1543692" cy="461665"/>
          </a:xfrm>
          <a:prstGeom prst="rect">
            <a:avLst/>
          </a:prstGeom>
          <a:noFill/>
        </p:spPr>
        <p:txBody>
          <a:bodyPr wrap="none" rtlCol="0">
            <a:spAutoFit/>
          </a:bodyPr>
          <a:lstStyle/>
          <a:p>
            <a:r>
              <a:rPr kumimoji="1" lang="en-US" altLang="zh-CN" sz="2400" dirty="0">
                <a:solidFill>
                  <a:srgbClr val="263C88"/>
                </a:solidFill>
                <a:latin typeface="思源黑体 CN Heavy" panose="020B0A00000000000000" pitchFamily="34" charset="-122"/>
                <a:ea typeface="思源黑体 CN Heavy" panose="020B0A00000000000000" pitchFamily="34" charset="-122"/>
              </a:rPr>
              <a:t>PART</a:t>
            </a:r>
            <a:r>
              <a:rPr kumimoji="1" lang="zh-CN" altLang="en-US" sz="2400" dirty="0">
                <a:solidFill>
                  <a:srgbClr val="263C88"/>
                </a:solidFill>
                <a:latin typeface="思源黑体 CN Heavy" panose="020B0A00000000000000" pitchFamily="34" charset="-122"/>
                <a:ea typeface="思源黑体 CN Heavy" panose="020B0A00000000000000" pitchFamily="34" charset="-122"/>
              </a:rPr>
              <a:t> </a:t>
            </a:r>
            <a:r>
              <a:rPr kumimoji="1" lang="en-US" altLang="zh-CN" sz="2400" dirty="0">
                <a:solidFill>
                  <a:srgbClr val="263C88"/>
                </a:solidFill>
                <a:latin typeface="思源黑体 CN Heavy" panose="020B0A00000000000000" pitchFamily="34" charset="-122"/>
                <a:ea typeface="思源黑体 CN Heavy" panose="020B0A00000000000000" pitchFamily="34" charset="-122"/>
              </a:rPr>
              <a:t>03.</a:t>
            </a:r>
            <a:endParaRPr kumimoji="1" lang="zh-CN" altLang="en-US" sz="2400" dirty="0">
              <a:solidFill>
                <a:srgbClr val="263C88"/>
              </a:solidFill>
              <a:latin typeface="思源黑体 CN Heavy" panose="020B0A00000000000000" pitchFamily="34" charset="-122"/>
              <a:ea typeface="思源黑体 CN Heavy" panose="020B0A00000000000000" pitchFamily="34" charset="-122"/>
            </a:endParaRPr>
          </a:p>
        </p:txBody>
      </p:sp>
      <p:sp>
        <p:nvSpPr>
          <p:cNvPr id="9" name="文本框 8">
            <a:extLst>
              <a:ext uri="{FF2B5EF4-FFF2-40B4-BE49-F238E27FC236}">
                <a16:creationId xmlns:a16="http://schemas.microsoft.com/office/drawing/2014/main" id="{1F1E42D7-E628-4257-8512-193196938735}"/>
              </a:ext>
            </a:extLst>
          </p:cNvPr>
          <p:cNvSpPr txBox="1"/>
          <p:nvPr/>
        </p:nvSpPr>
        <p:spPr>
          <a:xfrm>
            <a:off x="7257778" y="2789815"/>
            <a:ext cx="1620957" cy="523220"/>
          </a:xfrm>
          <a:prstGeom prst="rect">
            <a:avLst/>
          </a:prstGeom>
          <a:noFill/>
        </p:spPr>
        <p:txBody>
          <a:bodyPr wrap="none" rtlCol="0">
            <a:spAutoFit/>
          </a:bodyPr>
          <a:lstStyle/>
          <a:p>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关于实验</a:t>
            </a:r>
          </a:p>
        </p:txBody>
      </p:sp>
      <p:sp>
        <p:nvSpPr>
          <p:cNvPr id="11" name="文本框 10">
            <a:extLst>
              <a:ext uri="{FF2B5EF4-FFF2-40B4-BE49-F238E27FC236}">
                <a16:creationId xmlns:a16="http://schemas.microsoft.com/office/drawing/2014/main" id="{14A1728F-B930-4829-BCBC-B1F0464570AF}"/>
              </a:ext>
            </a:extLst>
          </p:cNvPr>
          <p:cNvSpPr txBox="1"/>
          <p:nvPr/>
        </p:nvSpPr>
        <p:spPr>
          <a:xfrm>
            <a:off x="7257778" y="4474459"/>
            <a:ext cx="1543692" cy="461665"/>
          </a:xfrm>
          <a:prstGeom prst="rect">
            <a:avLst/>
          </a:prstGeom>
          <a:noFill/>
        </p:spPr>
        <p:txBody>
          <a:bodyPr wrap="none" rtlCol="0">
            <a:spAutoFit/>
          </a:bodyPr>
          <a:lstStyle/>
          <a:p>
            <a:r>
              <a:rPr kumimoji="1" lang="en-US" altLang="zh-CN" sz="2400">
                <a:solidFill>
                  <a:srgbClr val="263C88"/>
                </a:solidFill>
                <a:latin typeface="思源黑体 CN Heavy" panose="020B0A00000000000000" pitchFamily="34" charset="-122"/>
                <a:ea typeface="思源黑体 CN Heavy" panose="020B0A00000000000000" pitchFamily="34" charset="-122"/>
              </a:rPr>
              <a:t>PART</a:t>
            </a:r>
            <a:r>
              <a:rPr kumimoji="1" lang="zh-CN" altLang="en-US" sz="2400">
                <a:solidFill>
                  <a:srgbClr val="263C88"/>
                </a:solidFill>
                <a:latin typeface="思源黑体 CN Heavy" panose="020B0A00000000000000" pitchFamily="34" charset="-122"/>
                <a:ea typeface="思源黑体 CN Heavy" panose="020B0A00000000000000" pitchFamily="34" charset="-122"/>
              </a:rPr>
              <a:t> </a:t>
            </a:r>
            <a:r>
              <a:rPr kumimoji="1" lang="en-US" altLang="zh-CN" sz="2400">
                <a:solidFill>
                  <a:srgbClr val="263C88"/>
                </a:solidFill>
                <a:latin typeface="思源黑体 CN Heavy" panose="020B0A00000000000000" pitchFamily="34" charset="-122"/>
                <a:ea typeface="思源黑体 CN Heavy" panose="020B0A00000000000000" pitchFamily="34" charset="-122"/>
              </a:rPr>
              <a:t>04.</a:t>
            </a:r>
            <a:endParaRPr kumimoji="1" lang="zh-CN" altLang="en-US" sz="2400">
              <a:solidFill>
                <a:srgbClr val="263C88"/>
              </a:solidFill>
              <a:latin typeface="思源黑体 CN Heavy" panose="020B0A00000000000000" pitchFamily="34" charset="-122"/>
              <a:ea typeface="思源黑体 CN Heavy" panose="020B0A00000000000000" pitchFamily="34" charset="-122"/>
            </a:endParaRPr>
          </a:p>
        </p:txBody>
      </p:sp>
      <p:sp>
        <p:nvSpPr>
          <p:cNvPr id="12" name="文本框 11">
            <a:extLst>
              <a:ext uri="{FF2B5EF4-FFF2-40B4-BE49-F238E27FC236}">
                <a16:creationId xmlns:a16="http://schemas.microsoft.com/office/drawing/2014/main" id="{D0BDC978-7E62-4950-9B32-0C33EE174893}"/>
              </a:ext>
            </a:extLst>
          </p:cNvPr>
          <p:cNvSpPr txBox="1"/>
          <p:nvPr/>
        </p:nvSpPr>
        <p:spPr>
          <a:xfrm>
            <a:off x="7257778" y="4843791"/>
            <a:ext cx="902811" cy="523220"/>
          </a:xfrm>
          <a:prstGeom prst="rect">
            <a:avLst/>
          </a:prstGeom>
          <a:noFill/>
        </p:spPr>
        <p:txBody>
          <a:bodyPr wrap="none" rtlCol="0">
            <a:spAutoFit/>
          </a:bodyPr>
          <a:lstStyle/>
          <a:p>
            <a:r>
              <a:rPr lang="zh-CN" altLang="en-US" sz="2800" b="1" dirty="0">
                <a:latin typeface="思源黑体 CN Medium" panose="020B0600000000000000" pitchFamily="34" charset="-122"/>
                <a:ea typeface="思源黑体 CN Medium" panose="020B0600000000000000" pitchFamily="34" charset="-122"/>
                <a:sym typeface="Arial" panose="020B0604020202020204" pitchFamily="34" charset="0"/>
              </a:rPr>
              <a:t>总结</a:t>
            </a:r>
          </a:p>
        </p:txBody>
      </p:sp>
      <p:sp>
        <p:nvSpPr>
          <p:cNvPr id="14" name="平行四边形 13">
            <a:extLst>
              <a:ext uri="{FF2B5EF4-FFF2-40B4-BE49-F238E27FC236}">
                <a16:creationId xmlns:a16="http://schemas.microsoft.com/office/drawing/2014/main" id="{ED51FC8C-FC5A-49D8-AE4E-C8FD316E7CE6}"/>
              </a:ext>
            </a:extLst>
          </p:cNvPr>
          <p:cNvSpPr/>
          <p:nvPr/>
        </p:nvSpPr>
        <p:spPr>
          <a:xfrm>
            <a:off x="-2319321" y="0"/>
            <a:ext cx="5440640" cy="4322528"/>
          </a:xfrm>
          <a:prstGeom prst="parallelogram">
            <a:avLst>
              <a:gd name="adj" fmla="val 82944"/>
            </a:avLst>
          </a:prstGeom>
          <a:solidFill>
            <a:srgbClr val="E9EAE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a:extLst>
              <a:ext uri="{FF2B5EF4-FFF2-40B4-BE49-F238E27FC236}">
                <a16:creationId xmlns:a16="http://schemas.microsoft.com/office/drawing/2014/main" id="{B0FF47EE-AD68-435F-874B-76BF349E0101}"/>
              </a:ext>
            </a:extLst>
          </p:cNvPr>
          <p:cNvSpPr/>
          <p:nvPr/>
        </p:nvSpPr>
        <p:spPr>
          <a:xfrm>
            <a:off x="-2554547" y="1096427"/>
            <a:ext cx="5440640" cy="4322528"/>
          </a:xfrm>
          <a:prstGeom prst="parallelogram">
            <a:avLst>
              <a:gd name="adj" fmla="val 82944"/>
            </a:avLst>
          </a:prstGeom>
          <a:solidFill>
            <a:srgbClr val="E9EAEF">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a:extLst>
              <a:ext uri="{FF2B5EF4-FFF2-40B4-BE49-F238E27FC236}">
                <a16:creationId xmlns:a16="http://schemas.microsoft.com/office/drawing/2014/main" id="{4BC35265-5CDB-4F8D-ABAD-6ED9BFBADF03}"/>
              </a:ext>
            </a:extLst>
          </p:cNvPr>
          <p:cNvSpPr/>
          <p:nvPr/>
        </p:nvSpPr>
        <p:spPr>
          <a:xfrm>
            <a:off x="8022090" y="4782015"/>
            <a:ext cx="5440640" cy="4322528"/>
          </a:xfrm>
          <a:prstGeom prst="parallelogram">
            <a:avLst>
              <a:gd name="adj" fmla="val 82944"/>
            </a:avLst>
          </a:prstGeom>
          <a:solidFill>
            <a:srgbClr val="E9EAE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a:extLst>
              <a:ext uri="{FF2B5EF4-FFF2-40B4-BE49-F238E27FC236}">
                <a16:creationId xmlns:a16="http://schemas.microsoft.com/office/drawing/2014/main" id="{A1B48A6E-D424-4DEF-A1AB-8F2C656C1F5D}"/>
              </a:ext>
            </a:extLst>
          </p:cNvPr>
          <p:cNvSpPr/>
          <p:nvPr/>
        </p:nvSpPr>
        <p:spPr>
          <a:xfrm>
            <a:off x="6112748" y="5776168"/>
            <a:ext cx="5440640" cy="4322528"/>
          </a:xfrm>
          <a:prstGeom prst="parallelogram">
            <a:avLst>
              <a:gd name="adj" fmla="val 82944"/>
            </a:avLst>
          </a:prstGeom>
          <a:solidFill>
            <a:srgbClr val="E9EAE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a:extLst>
              <a:ext uri="{FF2B5EF4-FFF2-40B4-BE49-F238E27FC236}">
                <a16:creationId xmlns:a16="http://schemas.microsoft.com/office/drawing/2014/main" id="{321A66B0-FFB9-493F-8802-026549DC984B}"/>
              </a:ext>
            </a:extLst>
          </p:cNvPr>
          <p:cNvSpPr/>
          <p:nvPr/>
        </p:nvSpPr>
        <p:spPr>
          <a:xfrm>
            <a:off x="6924335" y="5336012"/>
            <a:ext cx="5440640" cy="4322528"/>
          </a:xfrm>
          <a:prstGeom prst="parallelogram">
            <a:avLst>
              <a:gd name="adj" fmla="val 82944"/>
            </a:avLst>
          </a:prstGeom>
          <a:solidFill>
            <a:srgbClr val="E9EAEF">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五边形 18">
            <a:extLst>
              <a:ext uri="{FF2B5EF4-FFF2-40B4-BE49-F238E27FC236}">
                <a16:creationId xmlns:a16="http://schemas.microsoft.com/office/drawing/2014/main" id="{A1D17B1D-3BD7-494A-865A-7839F03D8FC9}"/>
              </a:ext>
            </a:extLst>
          </p:cNvPr>
          <p:cNvSpPr/>
          <p:nvPr/>
        </p:nvSpPr>
        <p:spPr>
          <a:xfrm>
            <a:off x="829012" y="1129640"/>
            <a:ext cx="1543691"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5555536C-EF00-45D9-B39C-A146A8A5DB2C}"/>
              </a:ext>
            </a:extLst>
          </p:cNvPr>
          <p:cNvGrpSpPr/>
          <p:nvPr/>
        </p:nvGrpSpPr>
        <p:grpSpPr>
          <a:xfrm>
            <a:off x="1335852" y="596362"/>
            <a:ext cx="2926923" cy="1182870"/>
            <a:chOff x="5223164" y="476672"/>
            <a:chExt cx="1745672" cy="1182870"/>
          </a:xfrm>
        </p:grpSpPr>
        <p:sp>
          <p:nvSpPr>
            <p:cNvPr id="21" name="文本框 20">
              <a:extLst>
                <a:ext uri="{FF2B5EF4-FFF2-40B4-BE49-F238E27FC236}">
                  <a16:creationId xmlns:a16="http://schemas.microsoft.com/office/drawing/2014/main" id="{4E498E58-CB75-4F89-8F44-34A45C4A89EB}"/>
                </a:ext>
              </a:extLst>
            </p:cNvPr>
            <p:cNvSpPr txBox="1"/>
            <p:nvPr/>
          </p:nvSpPr>
          <p:spPr>
            <a:xfrm>
              <a:off x="5223164" y="476672"/>
              <a:ext cx="1745672" cy="923330"/>
            </a:xfrm>
            <a:prstGeom prst="rect">
              <a:avLst/>
            </a:prstGeom>
            <a:noFill/>
          </p:spPr>
          <p:txBody>
            <a:bodyPr wrap="square" rtlCol="0">
              <a:spAutoFit/>
            </a:bodyPr>
            <a:lstStyle/>
            <a:p>
              <a:r>
                <a:rPr lang="zh-CN" altLang="en-US" sz="5400" dirty="0">
                  <a:latin typeface="思源黑体 CN Medium" panose="020B0600000000000000" pitchFamily="34" charset="-122"/>
                  <a:ea typeface="思源黑体 CN Medium" panose="020B0600000000000000" pitchFamily="34" charset="-122"/>
                  <a:sym typeface="Arial" panose="020B0604020202020204" pitchFamily="34" charset="0"/>
                </a:rPr>
                <a:t>目 录</a:t>
              </a:r>
            </a:p>
          </p:txBody>
        </p:sp>
        <p:sp>
          <p:nvSpPr>
            <p:cNvPr id="22" name="文本框 21">
              <a:extLst>
                <a:ext uri="{FF2B5EF4-FFF2-40B4-BE49-F238E27FC236}">
                  <a16:creationId xmlns:a16="http://schemas.microsoft.com/office/drawing/2014/main" id="{B39CE33F-7692-4656-B8D1-DC428824018C}"/>
                </a:ext>
              </a:extLst>
            </p:cNvPr>
            <p:cNvSpPr txBox="1"/>
            <p:nvPr/>
          </p:nvSpPr>
          <p:spPr>
            <a:xfrm>
              <a:off x="5250873" y="1259432"/>
              <a:ext cx="1690254" cy="400110"/>
            </a:xfrm>
            <a:prstGeom prst="rect">
              <a:avLst/>
            </a:prstGeom>
            <a:noFill/>
          </p:spPr>
          <p:txBody>
            <a:bodyPr wrap="square" rtlCol="0">
              <a:spAutoFit/>
            </a:bodyPr>
            <a:lstStyle/>
            <a:p>
              <a:r>
                <a:rPr lang="en-US" altLang="zh-CN" sz="2000" spc="6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Arial" panose="020B0604020202020204" pitchFamily="34" charset="0"/>
                </a:rPr>
                <a:t>CONTENTS</a:t>
              </a:r>
              <a:endParaRPr lang="zh-CN" altLang="en-US" sz="2000" spc="600" dirty="0">
                <a:solidFill>
                  <a:schemeClr val="tx1">
                    <a:lumMod val="75000"/>
                    <a:lumOff val="25000"/>
                  </a:schemeClr>
                </a:solidFill>
                <a:latin typeface="思源黑体 CN Medium" panose="020B0600000000000000" pitchFamily="34" charset="-122"/>
                <a:ea typeface="思源黑体 CN Medium" panose="020B0600000000000000" pitchFamily="34" charset="-122"/>
                <a:sym typeface="Arial" panose="020B0604020202020204" pitchFamily="34" charset="0"/>
              </a:endParaRPr>
            </a:p>
          </p:txBody>
        </p:sp>
      </p:grpSp>
    </p:spTree>
    <p:extLst>
      <p:ext uri="{BB962C8B-B14F-4D97-AF65-F5344CB8AC3E}">
        <p14:creationId xmlns:p14="http://schemas.microsoft.com/office/powerpoint/2010/main" val="200644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3" presetClass="entr" presetSubtype="272"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2/3*#ppt_w"/>
                                          </p:val>
                                        </p:tav>
                                        <p:tav tm="100000">
                                          <p:val>
                                            <p:strVal val="#ppt_w"/>
                                          </p:val>
                                        </p:tav>
                                      </p:tavLst>
                                    </p:anim>
                                    <p:anim calcmode="lin" valueType="num">
                                      <p:cBhvr>
                                        <p:cTn id="13" dur="500" fill="hold"/>
                                        <p:tgtEl>
                                          <p:spTgt spid="3"/>
                                        </p:tgtEl>
                                        <p:attrNameLst>
                                          <p:attrName>ppt_h</p:attrName>
                                        </p:attrNameLst>
                                      </p:cBhvr>
                                      <p:tavLst>
                                        <p:tav tm="0">
                                          <p:val>
                                            <p:strVal val="2/3*#ppt_h"/>
                                          </p:val>
                                        </p:tav>
                                        <p:tav tm="100000">
                                          <p:val>
                                            <p:strVal val="#ppt_h"/>
                                          </p:val>
                                        </p:tav>
                                      </p:tavLst>
                                    </p:anim>
                                  </p:childTnLst>
                                </p:cTn>
                              </p:par>
                            </p:childTnLst>
                          </p:cTn>
                        </p:par>
                        <p:par>
                          <p:cTn id="14" fill="hold">
                            <p:stCondLst>
                              <p:cond delay="1150"/>
                            </p:stCondLst>
                            <p:childTnLst>
                              <p:par>
                                <p:cTn id="15" presetID="1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childTnLst>
                          </p:cTn>
                        </p:par>
                        <p:par>
                          <p:cTn id="19" fill="hold">
                            <p:stCondLst>
                              <p:cond delay="1650"/>
                            </p:stCondLst>
                            <p:childTnLst>
                              <p:par>
                                <p:cTn id="20" presetID="23" presetClass="entr" presetSubtype="272" fill="hold" grpId="0" nodeType="afterEffect">
                                  <p:stCondLst>
                                    <p:cond delay="0"/>
                                  </p:stCondLst>
                                  <p:iterate type="lt">
                                    <p:tmPct val="10000"/>
                                  </p:iterate>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strVal val="2/3*#ppt_w"/>
                                          </p:val>
                                        </p:tav>
                                        <p:tav tm="100000">
                                          <p:val>
                                            <p:strVal val="#ppt_w"/>
                                          </p:val>
                                        </p:tav>
                                      </p:tavLst>
                                    </p:anim>
                                    <p:anim calcmode="lin" valueType="num">
                                      <p:cBhvr>
                                        <p:cTn id="23" dur="500" fill="hold"/>
                                        <p:tgtEl>
                                          <p:spTgt spid="6"/>
                                        </p:tgtEl>
                                        <p:attrNameLst>
                                          <p:attrName>ppt_h</p:attrName>
                                        </p:attrNameLst>
                                      </p:cBhvr>
                                      <p:tavLst>
                                        <p:tav tm="0">
                                          <p:val>
                                            <p:strVal val="2/3*#ppt_h"/>
                                          </p:val>
                                        </p:tav>
                                        <p:tav tm="100000">
                                          <p:val>
                                            <p:strVal val="#ppt_h"/>
                                          </p:val>
                                        </p:tav>
                                      </p:tavLst>
                                    </p:anim>
                                  </p:childTnLst>
                                </p:cTn>
                              </p:par>
                            </p:childTnLst>
                          </p:cTn>
                        </p:par>
                        <p:par>
                          <p:cTn id="24" fill="hold">
                            <p:stCondLst>
                              <p:cond delay="2300"/>
                            </p:stCondLst>
                            <p:childTnLst>
                              <p:par>
                                <p:cTn id="25" presetID="1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p:tgtEl>
                                          <p:spTgt spid="8"/>
                                        </p:tgtEl>
                                        <p:attrNameLst>
                                          <p:attrName>ppt_x</p:attrName>
                                        </p:attrNameLst>
                                      </p:cBhvr>
                                      <p:tavLst>
                                        <p:tav tm="0">
                                          <p:val>
                                            <p:strVal val="#ppt_x-#ppt_w*1.125000"/>
                                          </p:val>
                                        </p:tav>
                                        <p:tav tm="100000">
                                          <p:val>
                                            <p:strVal val="#ppt_x"/>
                                          </p:val>
                                        </p:tav>
                                      </p:tavLst>
                                    </p:anim>
                                    <p:animEffect transition="in" filter="wipe(right)">
                                      <p:cBhvr>
                                        <p:cTn id="28" dur="500"/>
                                        <p:tgtEl>
                                          <p:spTgt spid="8"/>
                                        </p:tgtEl>
                                      </p:cBhvr>
                                    </p:animEffect>
                                  </p:childTnLst>
                                </p:cTn>
                              </p:par>
                            </p:childTnLst>
                          </p:cTn>
                        </p:par>
                        <p:par>
                          <p:cTn id="29" fill="hold">
                            <p:stCondLst>
                              <p:cond delay="2800"/>
                            </p:stCondLst>
                            <p:childTnLst>
                              <p:par>
                                <p:cTn id="30" presetID="23" presetClass="entr" presetSubtype="272" fill="hold" grpId="0" nodeType="after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strVal val="2/3*#ppt_w"/>
                                          </p:val>
                                        </p:tav>
                                        <p:tav tm="100000">
                                          <p:val>
                                            <p:strVal val="#ppt_w"/>
                                          </p:val>
                                        </p:tav>
                                      </p:tavLst>
                                    </p:anim>
                                    <p:anim calcmode="lin" valueType="num">
                                      <p:cBhvr>
                                        <p:cTn id="33" dur="500" fill="hold"/>
                                        <p:tgtEl>
                                          <p:spTgt spid="9"/>
                                        </p:tgtEl>
                                        <p:attrNameLst>
                                          <p:attrName>ppt_h</p:attrName>
                                        </p:attrNameLst>
                                      </p:cBhvr>
                                      <p:tavLst>
                                        <p:tav tm="0">
                                          <p:val>
                                            <p:strVal val="2/3*#ppt_h"/>
                                          </p:val>
                                        </p:tav>
                                        <p:tav tm="100000">
                                          <p:val>
                                            <p:strVal val="#ppt_h"/>
                                          </p:val>
                                        </p:tav>
                                      </p:tavLst>
                                    </p:anim>
                                  </p:childTnLst>
                                </p:cTn>
                              </p:par>
                            </p:childTnLst>
                          </p:cTn>
                        </p:par>
                        <p:par>
                          <p:cTn id="34" fill="hold">
                            <p:stCondLst>
                              <p:cond delay="3450"/>
                            </p:stCondLst>
                            <p:childTnLst>
                              <p:par>
                                <p:cTn id="35" presetID="1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p:tgtEl>
                                          <p:spTgt spid="11"/>
                                        </p:tgtEl>
                                        <p:attrNameLst>
                                          <p:attrName>ppt_x</p:attrName>
                                        </p:attrNameLst>
                                      </p:cBhvr>
                                      <p:tavLst>
                                        <p:tav tm="0">
                                          <p:val>
                                            <p:strVal val="#ppt_x-#ppt_w*1.125000"/>
                                          </p:val>
                                        </p:tav>
                                        <p:tav tm="100000">
                                          <p:val>
                                            <p:strVal val="#ppt_x"/>
                                          </p:val>
                                        </p:tav>
                                      </p:tavLst>
                                    </p:anim>
                                    <p:animEffect transition="in" filter="wipe(right)">
                                      <p:cBhvr>
                                        <p:cTn id="38" dur="500"/>
                                        <p:tgtEl>
                                          <p:spTgt spid="11"/>
                                        </p:tgtEl>
                                      </p:cBhvr>
                                    </p:animEffect>
                                  </p:childTnLst>
                                </p:cTn>
                              </p:par>
                            </p:childTnLst>
                          </p:cTn>
                        </p:par>
                        <p:par>
                          <p:cTn id="39" fill="hold">
                            <p:stCondLst>
                              <p:cond delay="3950"/>
                            </p:stCondLst>
                            <p:childTnLst>
                              <p:par>
                                <p:cTn id="40" presetID="23" presetClass="entr" presetSubtype="272" fill="hold" grpId="0" nodeType="afterEffect">
                                  <p:stCondLst>
                                    <p:cond delay="0"/>
                                  </p:stCondLst>
                                  <p:iterate type="lt">
                                    <p:tmPct val="10000"/>
                                  </p:iterate>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strVal val="2/3*#ppt_w"/>
                                          </p:val>
                                        </p:tav>
                                        <p:tav tm="100000">
                                          <p:val>
                                            <p:strVal val="#ppt_w"/>
                                          </p:val>
                                        </p:tav>
                                      </p:tavLst>
                                    </p:anim>
                                    <p:anim calcmode="lin" valueType="num">
                                      <p:cBhvr>
                                        <p:cTn id="43" dur="500" fill="hold"/>
                                        <p:tgtEl>
                                          <p:spTgt spid="12"/>
                                        </p:tgtEl>
                                        <p:attrNameLst>
                                          <p:attrName>ppt_h</p:attrName>
                                        </p:attrNameLst>
                                      </p:cBhvr>
                                      <p:tavLst>
                                        <p:tav tm="0">
                                          <p:val>
                                            <p:strVal val="2/3*#ppt_h"/>
                                          </p:val>
                                        </p:tav>
                                        <p:tav tm="100000">
                                          <p:val>
                                            <p:strVal val="#ppt_h"/>
                                          </p:val>
                                        </p:tav>
                                      </p:tavLst>
                                    </p:anim>
                                  </p:childTnLst>
                                </p:cTn>
                              </p:par>
                            </p:childTnLst>
                          </p:cTn>
                        </p:par>
                        <p:par>
                          <p:cTn id="44" fill="hold">
                            <p:stCondLst>
                              <p:cond delay="4500"/>
                            </p:stCondLst>
                            <p:childTnLst>
                              <p:par>
                                <p:cTn id="45" presetID="14" presetClass="entr" presetSubtype="10"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randombar(horizontal)">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p:bldP spid="9"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nhaltsplatzhalter 4"/>
          <p:cNvSpPr txBox="1">
            <a:spLocks/>
          </p:cNvSpPr>
          <p:nvPr/>
        </p:nvSpPr>
        <p:spPr>
          <a:xfrm>
            <a:off x="313437" y="3804922"/>
            <a:ext cx="4600574" cy="135421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600" b="1"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关于我们为什么选定这个模型为基础来做分类任务</a:t>
            </a:r>
            <a:endParaRPr lang="en-US" altLang="zh-CN" sz="1600" b="1"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a:lnSpc>
                <a:spcPct val="100000"/>
              </a:lnSpc>
              <a:spcAft>
                <a:spcPts val="1200"/>
              </a:spcAft>
            </a:pPr>
            <a:r>
              <a:rPr lang="zh-CN" altLang="en-US" sz="14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根据一些眼底图像分类比赛的参赛经验分享</a:t>
            </a:r>
            <a:endParaRPr lang="en-US" altLang="zh-CN" sz="14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a:lnSpc>
                <a:spcPct val="100000"/>
              </a:lnSpc>
              <a:spcAft>
                <a:spcPts val="1200"/>
              </a:spcAft>
            </a:pPr>
            <a:r>
              <a:rPr lang="zh-CN" altLang="en-US" sz="14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在任务初期我们选择不同模型做了一些尝试</a:t>
            </a:r>
            <a:endParaRPr lang="en-US" altLang="zh-CN" sz="14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a:lnSpc>
                <a:spcPct val="100000"/>
              </a:lnSpc>
              <a:spcAft>
                <a:spcPts val="1200"/>
              </a:spcAft>
            </a:pPr>
            <a:r>
              <a:rPr lang="zh-CN" altLang="en-US" sz="14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想探索一些课上没涉及过的新模型</a:t>
            </a:r>
            <a:endParaRPr lang="en-US" altLang="zh-CN" sz="16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0" name="Inhaltsplatzhalter 4"/>
          <p:cNvSpPr txBox="1">
            <a:spLocks/>
          </p:cNvSpPr>
          <p:nvPr/>
        </p:nvSpPr>
        <p:spPr>
          <a:xfrm>
            <a:off x="313437" y="1750792"/>
            <a:ext cx="11183237" cy="210826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600" b="1"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Google</a:t>
            </a:r>
            <a:r>
              <a:rPr lang="zh-CN" altLang="en-US" sz="1600" b="1"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在模型尺度上的深入探索</a:t>
            </a:r>
            <a:endParaRPr lang="en-US" altLang="zh-CN" sz="1600" b="1"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50000"/>
              </a:lnSpc>
              <a:spcAft>
                <a:spcPts val="1200"/>
              </a:spcAft>
              <a:buNone/>
            </a:pPr>
            <a:r>
              <a:rPr lang="zh-CN" altLang="en-US"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本模型的论文至今已经发布一年有余，它的前身</a:t>
            </a:r>
            <a:r>
              <a:rPr lang="en-US" altLang="zh-CN"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Efficient Net</a:t>
            </a:r>
            <a:r>
              <a:rPr lang="zh-CN" altLang="en-US"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a:t>
            </a:r>
            <a:r>
              <a:rPr lang="en-US" altLang="zh-CN"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2019</a:t>
            </a:r>
            <a:r>
              <a:rPr lang="zh-CN" altLang="en-US"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年发布时就是本着寻找更好的网络架构的目的，通过同时增加网络的宽度、网络的深度以及输入网络的分辨率来提升网络的性能。在当时实验团队也是耗费了巨大的算力才搜索出一系列不同规模的网络（</a:t>
            </a:r>
            <a:r>
              <a:rPr lang="en-US" altLang="zh-CN"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B0-B7</a:t>
            </a:r>
            <a:r>
              <a:rPr lang="zh-CN" altLang="en-US"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）。它们的</a:t>
            </a:r>
            <a:r>
              <a:rPr lang="en-US" altLang="zh-CN"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FLOPs</a:t>
            </a:r>
            <a:r>
              <a:rPr lang="zh-CN" altLang="en-US"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更少，准确率更高。而在第二代中，团队又增加了一系列的改进措施来让模型在实际的训练速度上取得进步。</a:t>
            </a:r>
            <a:endParaRPr lang="en-US" altLang="zh-CN"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00000"/>
              </a:lnSpc>
              <a:spcAft>
                <a:spcPts val="1200"/>
              </a:spcAft>
              <a:buNone/>
            </a:pPr>
            <a:endParaRPr lang="en-US" altLang="zh-CN"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00000"/>
              </a:lnSpc>
              <a:spcAft>
                <a:spcPts val="1200"/>
              </a:spcAft>
              <a:buNone/>
            </a:pPr>
            <a:endParaRPr lang="en-US" altLang="zh-CN" sz="1400"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1" name="Inhaltsplatzhalter 4"/>
          <p:cNvSpPr txBox="1">
            <a:spLocks/>
          </p:cNvSpPr>
          <p:nvPr/>
        </p:nvSpPr>
        <p:spPr>
          <a:xfrm>
            <a:off x="0" y="1442663"/>
            <a:ext cx="1942868" cy="24622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altLang="zh-CN" sz="1600" b="1" dirty="0">
                <a:solidFill>
                  <a:schemeClr val="accent2"/>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Efficient Net V2</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4" name="Pentagon 6_1">
            <a:extLst>
              <a:ext uri="{FF2B5EF4-FFF2-40B4-BE49-F238E27FC236}">
                <a16:creationId xmlns:a16="http://schemas.microsoft.com/office/drawing/2014/main" id="{A1D55B16-F7A3-4BF1-8916-C7449219B2A8}"/>
              </a:ext>
            </a:extLst>
          </p:cNvPr>
          <p:cNvSpPr/>
          <p:nvPr/>
        </p:nvSpPr>
        <p:spPr>
          <a:xfrm>
            <a:off x="0" y="531656"/>
            <a:ext cx="1942868"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4B23381-2D1C-4ACA-87BF-4A55BA017A5B}"/>
              </a:ext>
            </a:extLst>
          </p:cNvPr>
          <p:cNvSpPr txBox="1"/>
          <p:nvPr/>
        </p:nvSpPr>
        <p:spPr>
          <a:xfrm>
            <a:off x="0" y="615973"/>
            <a:ext cx="2926923" cy="52322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sym typeface="Arial" panose="020B0604020202020204" pitchFamily="34" charset="0"/>
              </a:rPr>
              <a:t>模型简述</a:t>
            </a:r>
          </a:p>
        </p:txBody>
      </p:sp>
      <p:pic>
        <p:nvPicPr>
          <p:cNvPr id="4" name="图片 3">
            <a:extLst>
              <a:ext uri="{FF2B5EF4-FFF2-40B4-BE49-F238E27FC236}">
                <a16:creationId xmlns:a16="http://schemas.microsoft.com/office/drawing/2014/main" id="{4C689F3C-7400-4B2F-A5F6-1CAB3EA27A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39075" y="3194974"/>
            <a:ext cx="3305174" cy="3491756"/>
          </a:xfrm>
          <a:prstGeom prst="rect">
            <a:avLst/>
          </a:prstGeom>
        </p:spPr>
      </p:pic>
    </p:spTree>
    <p:extLst>
      <p:ext uri="{BB962C8B-B14F-4D97-AF65-F5344CB8AC3E}">
        <p14:creationId xmlns:p14="http://schemas.microsoft.com/office/powerpoint/2010/main" val="58354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20000" decel="80000"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0-#ppt_w/2"/>
                                          </p:val>
                                        </p:tav>
                                        <p:tav tm="100000">
                                          <p:val>
                                            <p:strVal val="#ppt_x"/>
                                          </p:val>
                                        </p:tav>
                                      </p:tavLst>
                                    </p:anim>
                                    <p:anim calcmode="lin" valueType="num">
                                      <p:cBhvr additive="base">
                                        <p:cTn id="13" dur="500" fill="hold"/>
                                        <p:tgtEl>
                                          <p:spTgt spid="5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20000" decel="8000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0-#ppt_w/2"/>
                                          </p:val>
                                        </p:tav>
                                        <p:tav tm="100000">
                                          <p:val>
                                            <p:strVal val="#ppt_x"/>
                                          </p:val>
                                        </p:tav>
                                      </p:tavLst>
                                    </p:anim>
                                    <p:anim calcmode="lin" valueType="num">
                                      <p:cBhvr additive="base">
                                        <p:cTn id="18"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nhaltsplatzhalter 4"/>
          <p:cNvSpPr txBox="1">
            <a:spLocks/>
          </p:cNvSpPr>
          <p:nvPr/>
        </p:nvSpPr>
        <p:spPr>
          <a:xfrm>
            <a:off x="6096000" y="5673517"/>
            <a:ext cx="1942868" cy="24622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600" b="1" dirty="0">
                <a:solidFill>
                  <a:schemeClr val="accent6"/>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SE</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0" name="Inhaltsplatzhalter 4"/>
          <p:cNvSpPr txBox="1">
            <a:spLocks/>
          </p:cNvSpPr>
          <p:nvPr/>
        </p:nvSpPr>
        <p:spPr>
          <a:xfrm>
            <a:off x="6096000" y="4551258"/>
            <a:ext cx="1942868" cy="24622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600" b="1" dirty="0">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Fused-</a:t>
            </a:r>
            <a:r>
              <a:rPr lang="en-US" altLang="zh-CN" sz="1600" b="1" dirty="0" err="1">
                <a:solidFill>
                  <a:schemeClr val="accent4"/>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MBConv</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51" name="Inhaltsplatzhalter 4"/>
          <p:cNvSpPr txBox="1">
            <a:spLocks/>
          </p:cNvSpPr>
          <p:nvPr/>
        </p:nvSpPr>
        <p:spPr>
          <a:xfrm>
            <a:off x="440406" y="1593129"/>
            <a:ext cx="845469" cy="24622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600" b="1" dirty="0">
                <a:solidFill>
                  <a:schemeClr val="accent2"/>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网络框架</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4" name="Pentagon 6_1">
            <a:extLst>
              <a:ext uri="{FF2B5EF4-FFF2-40B4-BE49-F238E27FC236}">
                <a16:creationId xmlns:a16="http://schemas.microsoft.com/office/drawing/2014/main" id="{A1D55B16-F7A3-4BF1-8916-C7449219B2A8}"/>
              </a:ext>
            </a:extLst>
          </p:cNvPr>
          <p:cNvSpPr/>
          <p:nvPr/>
        </p:nvSpPr>
        <p:spPr>
          <a:xfrm>
            <a:off x="0" y="531656"/>
            <a:ext cx="1942868"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4B23381-2D1C-4ACA-87BF-4A55BA017A5B}"/>
              </a:ext>
            </a:extLst>
          </p:cNvPr>
          <p:cNvSpPr txBox="1"/>
          <p:nvPr/>
        </p:nvSpPr>
        <p:spPr>
          <a:xfrm>
            <a:off x="0" y="615973"/>
            <a:ext cx="2926923" cy="52322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sym typeface="Arial" panose="020B0604020202020204" pitchFamily="34" charset="0"/>
              </a:rPr>
              <a:t>模型简述</a:t>
            </a:r>
          </a:p>
        </p:txBody>
      </p:sp>
      <p:pic>
        <p:nvPicPr>
          <p:cNvPr id="3" name="图片 2">
            <a:extLst>
              <a:ext uri="{FF2B5EF4-FFF2-40B4-BE49-F238E27FC236}">
                <a16:creationId xmlns:a16="http://schemas.microsoft.com/office/drawing/2014/main" id="{BACC2CBE-FF9D-4D1C-8808-06E8B84E3B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659" y="1922471"/>
            <a:ext cx="4216528" cy="1999934"/>
          </a:xfrm>
          <a:prstGeom prst="rect">
            <a:avLst/>
          </a:prstGeom>
        </p:spPr>
      </p:pic>
      <p:pic>
        <p:nvPicPr>
          <p:cNvPr id="6" name="图片 5">
            <a:extLst>
              <a:ext uri="{FF2B5EF4-FFF2-40B4-BE49-F238E27FC236}">
                <a16:creationId xmlns:a16="http://schemas.microsoft.com/office/drawing/2014/main" id="{1C9FA709-37AD-48F1-80FD-EE4EBC4457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863" y="4005526"/>
            <a:ext cx="3816119" cy="2616472"/>
          </a:xfrm>
          <a:prstGeom prst="rect">
            <a:avLst/>
          </a:prstGeom>
        </p:spPr>
      </p:pic>
      <p:sp>
        <p:nvSpPr>
          <p:cNvPr id="73" name="Inhaltsplatzhalter 4">
            <a:extLst>
              <a:ext uri="{FF2B5EF4-FFF2-40B4-BE49-F238E27FC236}">
                <a16:creationId xmlns:a16="http://schemas.microsoft.com/office/drawing/2014/main" id="{2CB94A7B-6106-4F05-A161-FEE012F2A077}"/>
              </a:ext>
            </a:extLst>
          </p:cNvPr>
          <p:cNvSpPr txBox="1">
            <a:spLocks/>
          </p:cNvSpPr>
          <p:nvPr/>
        </p:nvSpPr>
        <p:spPr>
          <a:xfrm>
            <a:off x="6096000" y="3429000"/>
            <a:ext cx="1942868" cy="24622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600" b="1" dirty="0" err="1">
                <a:solidFill>
                  <a:schemeClr val="accent6"/>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MBConv</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pic>
        <p:nvPicPr>
          <p:cNvPr id="9" name="图片 8">
            <a:extLst>
              <a:ext uri="{FF2B5EF4-FFF2-40B4-BE49-F238E27FC236}">
                <a16:creationId xmlns:a16="http://schemas.microsoft.com/office/drawing/2014/main" id="{FB0A917D-4FC2-43F3-9224-50D1A4F20F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84158" y="166892"/>
            <a:ext cx="3570033" cy="2852474"/>
          </a:xfrm>
          <a:prstGeom prst="rect">
            <a:avLst/>
          </a:prstGeom>
        </p:spPr>
      </p:pic>
      <p:pic>
        <p:nvPicPr>
          <p:cNvPr id="15" name="图片 14">
            <a:extLst>
              <a:ext uri="{FF2B5EF4-FFF2-40B4-BE49-F238E27FC236}">
                <a16:creationId xmlns:a16="http://schemas.microsoft.com/office/drawing/2014/main" id="{209A3E84-0541-4FEB-A68A-5C8B0FA425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4826325"/>
            <a:ext cx="4938712" cy="818345"/>
          </a:xfrm>
          <a:prstGeom prst="rect">
            <a:avLst/>
          </a:prstGeom>
        </p:spPr>
      </p:pic>
      <p:pic>
        <p:nvPicPr>
          <p:cNvPr id="21" name="图片 20">
            <a:extLst>
              <a:ext uri="{FF2B5EF4-FFF2-40B4-BE49-F238E27FC236}">
                <a16:creationId xmlns:a16="http://schemas.microsoft.com/office/drawing/2014/main" id="{CDE890BD-1A5B-4DA2-9CB6-D06AF44E62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8438" y="5689401"/>
            <a:ext cx="2658700" cy="1106373"/>
          </a:xfrm>
          <a:prstGeom prst="rect">
            <a:avLst/>
          </a:prstGeom>
        </p:spPr>
      </p:pic>
      <p:pic>
        <p:nvPicPr>
          <p:cNvPr id="25" name="图片 24">
            <a:extLst>
              <a:ext uri="{FF2B5EF4-FFF2-40B4-BE49-F238E27FC236}">
                <a16:creationId xmlns:a16="http://schemas.microsoft.com/office/drawing/2014/main" id="{D7EBD1B0-F23B-490F-B18F-C1936E97F6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5999" y="3696395"/>
            <a:ext cx="5962669" cy="854863"/>
          </a:xfrm>
          <a:prstGeom prst="rect">
            <a:avLst/>
          </a:prstGeom>
        </p:spPr>
      </p:pic>
    </p:spTree>
    <p:extLst>
      <p:ext uri="{BB962C8B-B14F-4D97-AF65-F5344CB8AC3E}">
        <p14:creationId xmlns:p14="http://schemas.microsoft.com/office/powerpoint/2010/main" val="205858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0-#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20000" decel="80000"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0-#ppt_w/2"/>
                                          </p:val>
                                        </p:tav>
                                        <p:tav tm="100000">
                                          <p:val>
                                            <p:strVal val="#ppt_x"/>
                                          </p:val>
                                        </p:tav>
                                      </p:tavLst>
                                    </p:anim>
                                    <p:anim calcmode="lin" valueType="num">
                                      <p:cBhvr additive="base">
                                        <p:cTn id="13" dur="500" fill="hold"/>
                                        <p:tgtEl>
                                          <p:spTgt spid="5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20000" decel="80000" fill="hold" grpId="0"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0-#ppt_w/2"/>
                                          </p:val>
                                        </p:tav>
                                        <p:tav tm="100000">
                                          <p:val>
                                            <p:strVal val="#ppt_x"/>
                                          </p:val>
                                        </p:tav>
                                      </p:tavLst>
                                    </p:anim>
                                    <p:anim calcmode="lin" valueType="num">
                                      <p:cBhvr additive="base">
                                        <p:cTn id="18" dur="500" fill="hold"/>
                                        <p:tgtEl>
                                          <p:spTgt spid="4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20000" decel="80000" fill="hold" grpId="0" nodeType="afterEffect">
                                  <p:stCondLst>
                                    <p:cond delay="0"/>
                                  </p:stCondLst>
                                  <p:childTnLst>
                                    <p:set>
                                      <p:cBhvr>
                                        <p:cTn id="21" dur="1" fill="hold">
                                          <p:stCondLst>
                                            <p:cond delay="0"/>
                                          </p:stCondLst>
                                        </p:cTn>
                                        <p:tgtEl>
                                          <p:spTgt spid="73"/>
                                        </p:tgtEl>
                                        <p:attrNameLst>
                                          <p:attrName>style.visibility</p:attrName>
                                        </p:attrNameLst>
                                      </p:cBhvr>
                                      <p:to>
                                        <p:strVal val="visible"/>
                                      </p:to>
                                    </p:set>
                                    <p:anim calcmode="lin" valueType="num">
                                      <p:cBhvr additive="base">
                                        <p:cTn id="22" dur="500" fill="hold"/>
                                        <p:tgtEl>
                                          <p:spTgt spid="73"/>
                                        </p:tgtEl>
                                        <p:attrNameLst>
                                          <p:attrName>ppt_x</p:attrName>
                                        </p:attrNameLst>
                                      </p:cBhvr>
                                      <p:tavLst>
                                        <p:tav tm="0">
                                          <p:val>
                                            <p:strVal val="0-#ppt_w/2"/>
                                          </p:val>
                                        </p:tav>
                                        <p:tav tm="100000">
                                          <p:val>
                                            <p:strVal val="#ppt_x"/>
                                          </p:val>
                                        </p:tav>
                                      </p:tavLst>
                                    </p:anim>
                                    <p:anim calcmode="lin" valueType="num">
                                      <p:cBhvr additive="base">
                                        <p:cTn id="23"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Inhaltsplatzhalter 4"/>
          <p:cNvSpPr txBox="1">
            <a:spLocks/>
          </p:cNvSpPr>
          <p:nvPr/>
        </p:nvSpPr>
        <p:spPr>
          <a:xfrm>
            <a:off x="352541" y="1988090"/>
            <a:ext cx="3428884" cy="292387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训练策略</a:t>
            </a:r>
            <a:br>
              <a:rPr lang="en-US" sz="1600" b="1"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br>
            <a:br>
              <a:rPr lang="en-US" sz="14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b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起初我们尝试了从头开始在大数据集上练习特征提取，但是模型收敛的不太好。</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0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最终的训练策略如下：</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228600" indent="-228600">
              <a:lnSpc>
                <a:spcPct val="100000"/>
              </a:lnSpc>
              <a:spcAft>
                <a:spcPts val="1200"/>
              </a:spcAft>
              <a:buFont typeface="+mj-lt"/>
              <a:buAutoNum type="arabicPeriod"/>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在大数据集上使用预训练权重练习特征提取和分类</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228600" indent="-228600">
              <a:lnSpc>
                <a:spcPct val="100000"/>
              </a:lnSpc>
              <a:spcAft>
                <a:spcPts val="1200"/>
              </a:spcAft>
              <a:buFont typeface="+mj-lt"/>
              <a:buAutoNum type="arabicPeriod"/>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用训练好的模型对</a:t>
            </a:r>
            <a:r>
              <a:rPr lang="en-US" altLang="zh-CN" sz="1100" dirty="0" err="1">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kaggle</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的测试集制作</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soft label</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并加入训练集：</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[2266, 584, 1514, 956]</a:t>
            </a:r>
          </a:p>
          <a:p>
            <a:pPr marL="228600" indent="-228600">
              <a:lnSpc>
                <a:spcPct val="100000"/>
              </a:lnSpc>
              <a:spcAft>
                <a:spcPts val="1200"/>
              </a:spcAft>
              <a:buFont typeface="+mj-lt"/>
              <a:buAutoNum type="arabicPeriod"/>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在更新的训练集上进一步训练，然后在质量更高、样本分布（可能）更贴近测试集的</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1000</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张数据集上练习分类层</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00000"/>
              </a:lnSpc>
              <a:spcAft>
                <a:spcPts val="1200"/>
              </a:spcAft>
              <a:buNone/>
            </a:pP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4" name="Pentagon 6_1">
            <a:extLst>
              <a:ext uri="{FF2B5EF4-FFF2-40B4-BE49-F238E27FC236}">
                <a16:creationId xmlns:a16="http://schemas.microsoft.com/office/drawing/2014/main" id="{A1D55B16-F7A3-4BF1-8916-C7449219B2A8}"/>
              </a:ext>
            </a:extLst>
          </p:cNvPr>
          <p:cNvSpPr/>
          <p:nvPr/>
        </p:nvSpPr>
        <p:spPr>
          <a:xfrm>
            <a:off x="-1" y="531656"/>
            <a:ext cx="3669149"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4B23381-2D1C-4ACA-87BF-4A55BA017A5B}"/>
              </a:ext>
            </a:extLst>
          </p:cNvPr>
          <p:cNvSpPr txBox="1"/>
          <p:nvPr/>
        </p:nvSpPr>
        <p:spPr>
          <a:xfrm>
            <a:off x="0" y="620870"/>
            <a:ext cx="3486150" cy="52322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sym typeface="Arial" panose="020B0604020202020204" pitchFamily="34" charset="0"/>
              </a:rPr>
              <a:t>数据准备和模型训练</a:t>
            </a:r>
          </a:p>
        </p:txBody>
      </p:sp>
      <p:pic>
        <p:nvPicPr>
          <p:cNvPr id="9" name="图片 8">
            <a:extLst>
              <a:ext uri="{FF2B5EF4-FFF2-40B4-BE49-F238E27FC236}">
                <a16:creationId xmlns:a16="http://schemas.microsoft.com/office/drawing/2014/main" id="{55AD573C-1B0E-4006-8358-7BC73F0DE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275" y="620870"/>
            <a:ext cx="6762750" cy="2757445"/>
          </a:xfrm>
          <a:prstGeom prst="rect">
            <a:avLst/>
          </a:prstGeom>
        </p:spPr>
      </p:pic>
      <p:pic>
        <p:nvPicPr>
          <p:cNvPr id="15" name="图片 14">
            <a:extLst>
              <a:ext uri="{FF2B5EF4-FFF2-40B4-BE49-F238E27FC236}">
                <a16:creationId xmlns:a16="http://schemas.microsoft.com/office/drawing/2014/main" id="{9331E432-0564-411A-A3CC-2391909C8D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962" y="3450027"/>
            <a:ext cx="2124075" cy="2124075"/>
          </a:xfrm>
          <a:prstGeom prst="rect">
            <a:avLst/>
          </a:prstGeom>
        </p:spPr>
      </p:pic>
      <p:pic>
        <p:nvPicPr>
          <p:cNvPr id="21" name="图片 20">
            <a:extLst>
              <a:ext uri="{FF2B5EF4-FFF2-40B4-BE49-F238E27FC236}">
                <a16:creationId xmlns:a16="http://schemas.microsoft.com/office/drawing/2014/main" id="{F71224EA-7A18-4343-9720-2E26FA2D4C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2840" y="3429000"/>
            <a:ext cx="2174761" cy="2174761"/>
          </a:xfrm>
          <a:prstGeom prst="rect">
            <a:avLst/>
          </a:prstGeom>
        </p:spPr>
      </p:pic>
      <p:sp>
        <p:nvSpPr>
          <p:cNvPr id="80" name="Inhaltsplatzhalter 4">
            <a:extLst>
              <a:ext uri="{FF2B5EF4-FFF2-40B4-BE49-F238E27FC236}">
                <a16:creationId xmlns:a16="http://schemas.microsoft.com/office/drawing/2014/main" id="{E1681313-FE87-4645-BC51-2E25F27204B3}"/>
              </a:ext>
            </a:extLst>
          </p:cNvPr>
          <p:cNvSpPr txBox="1">
            <a:spLocks/>
          </p:cNvSpPr>
          <p:nvPr/>
        </p:nvSpPr>
        <p:spPr>
          <a:xfrm>
            <a:off x="4105275" y="5769943"/>
            <a:ext cx="7200414" cy="1277273"/>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对数据的一些处理</a:t>
            </a:r>
            <a:endParaRPr lang="en-US" altLang="zh-CN"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0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大数据集的质量参差不齐：在送入网络前进行预处理（能让模型收敛更快，但是对准确率帮助不大）</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0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各样本类别分布不平衡：在</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Data loader</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和计算交叉熵</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loss</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时传入根据各类样本数比例设置的权重</a:t>
            </a:r>
            <a:br>
              <a:rPr lang="en-US" sz="1600" b="1"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br>
            <a:br>
              <a:rPr lang="en-US" sz="14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b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Tree>
    <p:extLst>
      <p:ext uri="{BB962C8B-B14F-4D97-AF65-F5344CB8AC3E}">
        <p14:creationId xmlns:p14="http://schemas.microsoft.com/office/powerpoint/2010/main" val="140645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1+#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20000" decel="80000" fill="hold" grpId="0" nodeType="afterEffect">
                                  <p:stCondLst>
                                    <p:cond delay="0"/>
                                  </p:stCondLst>
                                  <p:childTnLst>
                                    <p:set>
                                      <p:cBhvr>
                                        <p:cTn id="11" dur="1" fill="hold">
                                          <p:stCondLst>
                                            <p:cond delay="0"/>
                                          </p:stCondLst>
                                        </p:cTn>
                                        <p:tgtEl>
                                          <p:spTgt spid="80"/>
                                        </p:tgtEl>
                                        <p:attrNameLst>
                                          <p:attrName>style.visibility</p:attrName>
                                        </p:attrNameLst>
                                      </p:cBhvr>
                                      <p:to>
                                        <p:strVal val="visible"/>
                                      </p:to>
                                    </p:set>
                                    <p:anim calcmode="lin" valueType="num">
                                      <p:cBhvr additive="base">
                                        <p:cTn id="12" dur="500" fill="hold"/>
                                        <p:tgtEl>
                                          <p:spTgt spid="80"/>
                                        </p:tgtEl>
                                        <p:attrNameLst>
                                          <p:attrName>ppt_x</p:attrName>
                                        </p:attrNameLst>
                                      </p:cBhvr>
                                      <p:tavLst>
                                        <p:tav tm="0">
                                          <p:val>
                                            <p:strVal val="1+#ppt_w/2"/>
                                          </p:val>
                                        </p:tav>
                                        <p:tav tm="100000">
                                          <p:val>
                                            <p:strVal val="#ppt_x"/>
                                          </p:val>
                                        </p:tav>
                                      </p:tavLst>
                                    </p:anim>
                                    <p:anim calcmode="lin" valueType="num">
                                      <p:cBhvr additive="base">
                                        <p:cTn id="13" dur="500" fill="hold"/>
                                        <p:tgtEl>
                                          <p:spTgt spid="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Inhaltsplatzhalter 4"/>
          <p:cNvSpPr txBox="1">
            <a:spLocks/>
          </p:cNvSpPr>
          <p:nvPr/>
        </p:nvSpPr>
        <p:spPr>
          <a:xfrm>
            <a:off x="971434" y="1455868"/>
            <a:ext cx="2038466" cy="24622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600" b="1"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模型和基础超参的选择</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7" name="Inhaltsplatzhalter 4"/>
          <p:cNvSpPr txBox="1">
            <a:spLocks/>
          </p:cNvSpPr>
          <p:nvPr/>
        </p:nvSpPr>
        <p:spPr>
          <a:xfrm>
            <a:off x="971434" y="3896834"/>
            <a:ext cx="6115166" cy="569387"/>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学习率和优化器</a:t>
            </a:r>
            <a:endParaRPr lang="en-US" altLang="zh-CN"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0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这里我们经过实验探索出了两种比较有效的优化器和学习率调度方式的组合</a:t>
            </a:r>
            <a:endParaRPr lang="en-US" altLang="zh-CN" sz="11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4" name="Pentagon 6_1">
            <a:extLst>
              <a:ext uri="{FF2B5EF4-FFF2-40B4-BE49-F238E27FC236}">
                <a16:creationId xmlns:a16="http://schemas.microsoft.com/office/drawing/2014/main" id="{A1D55B16-F7A3-4BF1-8916-C7449219B2A8}"/>
              </a:ext>
            </a:extLst>
          </p:cNvPr>
          <p:cNvSpPr/>
          <p:nvPr/>
        </p:nvSpPr>
        <p:spPr>
          <a:xfrm>
            <a:off x="0" y="531656"/>
            <a:ext cx="1942868"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4B23381-2D1C-4ACA-87BF-4A55BA017A5B}"/>
              </a:ext>
            </a:extLst>
          </p:cNvPr>
          <p:cNvSpPr txBox="1"/>
          <p:nvPr/>
        </p:nvSpPr>
        <p:spPr>
          <a:xfrm>
            <a:off x="0" y="615973"/>
            <a:ext cx="1724788" cy="52322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sym typeface="Arial" panose="020B0604020202020204" pitchFamily="34" charset="0"/>
              </a:rPr>
              <a:t>调参优化</a:t>
            </a:r>
          </a:p>
        </p:txBody>
      </p:sp>
      <p:pic>
        <p:nvPicPr>
          <p:cNvPr id="4" name="图片 3">
            <a:extLst>
              <a:ext uri="{FF2B5EF4-FFF2-40B4-BE49-F238E27FC236}">
                <a16:creationId xmlns:a16="http://schemas.microsoft.com/office/drawing/2014/main" id="{EDDF1956-00EE-4A85-B95E-DB4B3ABD92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8784" y="4716031"/>
            <a:ext cx="3783814" cy="1905000"/>
          </a:xfrm>
          <a:prstGeom prst="rect">
            <a:avLst/>
          </a:prstGeom>
        </p:spPr>
      </p:pic>
      <p:pic>
        <p:nvPicPr>
          <p:cNvPr id="7" name="图片 6">
            <a:extLst>
              <a:ext uri="{FF2B5EF4-FFF2-40B4-BE49-F238E27FC236}">
                <a16:creationId xmlns:a16="http://schemas.microsoft.com/office/drawing/2014/main" id="{7E400F6E-CFBE-4F2B-953F-6B76ACE52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394" y="4725479"/>
            <a:ext cx="3783814" cy="1910019"/>
          </a:xfrm>
          <a:prstGeom prst="rect">
            <a:avLst/>
          </a:prstGeom>
        </p:spPr>
      </p:pic>
      <p:sp>
        <p:nvSpPr>
          <p:cNvPr id="73" name="Inhaltsplatzhalter 4">
            <a:extLst>
              <a:ext uri="{FF2B5EF4-FFF2-40B4-BE49-F238E27FC236}">
                <a16:creationId xmlns:a16="http://schemas.microsoft.com/office/drawing/2014/main" id="{C3EA9AEE-E41C-4CF2-894B-09B3BA7545AB}"/>
              </a:ext>
            </a:extLst>
          </p:cNvPr>
          <p:cNvSpPr txBox="1">
            <a:spLocks/>
          </p:cNvSpPr>
          <p:nvPr/>
        </p:nvSpPr>
        <p:spPr>
          <a:xfrm>
            <a:off x="4962409" y="5157269"/>
            <a:ext cx="971666" cy="104644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Warmup</a:t>
            </a:r>
          </a:p>
          <a:p>
            <a:pPr marL="0" indent="0">
              <a:lnSpc>
                <a:spcPct val="100000"/>
              </a:lnSpc>
              <a:spcAft>
                <a:spcPts val="1200"/>
              </a:spcAft>
              <a:buNone/>
            </a:pPr>
            <a:r>
              <a:rPr lang="zh-CN" altLang="en-US"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指数衰减</a:t>
            </a:r>
            <a:endParaRPr lang="en-US" altLang="zh-CN"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00000"/>
              </a:lnSpc>
              <a:spcAft>
                <a:spcPts val="1200"/>
              </a:spcAft>
              <a:buNone/>
            </a:pPr>
            <a:r>
              <a:rPr lang="en-US" altLang="zh-CN"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Adam</a:t>
            </a:r>
            <a:endParaRPr lang="en-US" altLang="zh-CN" sz="11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8" name="Inhaltsplatzhalter 4">
            <a:extLst>
              <a:ext uri="{FF2B5EF4-FFF2-40B4-BE49-F238E27FC236}">
                <a16:creationId xmlns:a16="http://schemas.microsoft.com/office/drawing/2014/main" id="{2E3EA869-424D-4259-B1A9-806CCD7081FB}"/>
              </a:ext>
            </a:extLst>
          </p:cNvPr>
          <p:cNvSpPr txBox="1">
            <a:spLocks/>
          </p:cNvSpPr>
          <p:nvPr/>
        </p:nvSpPr>
        <p:spPr>
          <a:xfrm>
            <a:off x="10727307" y="5157269"/>
            <a:ext cx="971666" cy="104644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Warmup</a:t>
            </a:r>
          </a:p>
          <a:p>
            <a:pPr marL="0" indent="0">
              <a:lnSpc>
                <a:spcPct val="100000"/>
              </a:lnSpc>
              <a:spcAft>
                <a:spcPts val="1200"/>
              </a:spcAft>
              <a:buNone/>
            </a:pPr>
            <a:r>
              <a:rPr lang="zh-CN" altLang="en-US"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余弦退火</a:t>
            </a:r>
            <a:endParaRPr lang="en-US" altLang="zh-CN"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00000"/>
              </a:lnSpc>
              <a:spcAft>
                <a:spcPts val="1200"/>
              </a:spcAft>
              <a:buNone/>
            </a:pPr>
            <a:r>
              <a:rPr lang="en-US" altLang="zh-CN"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SGD</a:t>
            </a:r>
            <a:endParaRPr lang="en-US" altLang="zh-CN" sz="11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graphicFrame>
        <p:nvGraphicFramePr>
          <p:cNvPr id="9" name="表格 8">
            <a:extLst>
              <a:ext uri="{FF2B5EF4-FFF2-40B4-BE49-F238E27FC236}">
                <a16:creationId xmlns:a16="http://schemas.microsoft.com/office/drawing/2014/main" id="{391C6AFC-4A40-4D65-BF20-4CD14299F6E5}"/>
              </a:ext>
            </a:extLst>
          </p:cNvPr>
          <p:cNvGraphicFramePr>
            <a:graphicFrameLocks noGrp="1"/>
          </p:cNvGraphicFramePr>
          <p:nvPr>
            <p:extLst>
              <p:ext uri="{D42A27DB-BD31-4B8C-83A1-F6EECF244321}">
                <p14:modId xmlns:p14="http://schemas.microsoft.com/office/powerpoint/2010/main" val="761325842"/>
              </p:ext>
            </p:extLst>
          </p:nvPr>
        </p:nvGraphicFramePr>
        <p:xfrm>
          <a:off x="971434" y="1806569"/>
          <a:ext cx="3895841" cy="2069186"/>
        </p:xfrm>
        <a:graphic>
          <a:graphicData uri="http://schemas.openxmlformats.org/drawingml/2006/table">
            <a:tbl>
              <a:tblPr firstRow="1" firstCol="1" bandRow="1">
                <a:tableStyleId>{5C22544A-7EE6-4342-B048-85BDC9FD1C3A}</a:tableStyleId>
              </a:tblPr>
              <a:tblGrid>
                <a:gridCol w="1304847">
                  <a:extLst>
                    <a:ext uri="{9D8B030D-6E8A-4147-A177-3AD203B41FA5}">
                      <a16:colId xmlns:a16="http://schemas.microsoft.com/office/drawing/2014/main" val="425367190"/>
                    </a:ext>
                  </a:extLst>
                </a:gridCol>
                <a:gridCol w="2590994">
                  <a:extLst>
                    <a:ext uri="{9D8B030D-6E8A-4147-A177-3AD203B41FA5}">
                      <a16:colId xmlns:a16="http://schemas.microsoft.com/office/drawing/2014/main" val="870983215"/>
                    </a:ext>
                  </a:extLst>
                </a:gridCol>
              </a:tblGrid>
              <a:tr h="295598">
                <a:tc>
                  <a:txBody>
                    <a:bodyPr/>
                    <a:lstStyle/>
                    <a:p>
                      <a:pPr algn="ctr">
                        <a:spcAft>
                          <a:spcPts val="0"/>
                        </a:spcAft>
                      </a:pPr>
                      <a:r>
                        <a:rPr lang="zh-CN" sz="1050" b="1" kern="100" dirty="0">
                          <a:solidFill>
                            <a:schemeClr val="bg1">
                              <a:lumMod val="50000"/>
                            </a:schemeClr>
                          </a:solidFill>
                          <a:effectLst/>
                        </a:rPr>
                        <a:t>参数名</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zh-CN" sz="1050" b="1" kern="100">
                          <a:solidFill>
                            <a:schemeClr val="bg1">
                              <a:lumMod val="50000"/>
                            </a:schemeClr>
                          </a:solidFill>
                          <a:effectLst/>
                        </a:rPr>
                        <a:t>参数值</a:t>
                      </a:r>
                      <a:r>
                        <a:rPr lang="en-US" sz="1050" b="1" kern="100">
                          <a:solidFill>
                            <a:schemeClr val="bg1">
                              <a:lumMod val="50000"/>
                            </a:schemeClr>
                          </a:solidFill>
                          <a:effectLst/>
                        </a:rPr>
                        <a:t>(</a:t>
                      </a:r>
                      <a:r>
                        <a:rPr lang="zh-CN" sz="1050" b="1" kern="100">
                          <a:solidFill>
                            <a:schemeClr val="bg1">
                              <a:lumMod val="50000"/>
                            </a:schemeClr>
                          </a:solidFill>
                          <a:effectLst/>
                        </a:rPr>
                        <a:t>整体训练</a:t>
                      </a:r>
                      <a:r>
                        <a:rPr lang="en-US" sz="1050" b="1" kern="100">
                          <a:solidFill>
                            <a:schemeClr val="bg1">
                              <a:lumMod val="50000"/>
                            </a:schemeClr>
                          </a:solidFill>
                          <a:effectLst/>
                        </a:rPr>
                        <a:t>/</a:t>
                      </a:r>
                      <a:r>
                        <a:rPr lang="zh-CN" sz="1050" b="1" kern="100">
                          <a:solidFill>
                            <a:schemeClr val="bg1">
                              <a:lumMod val="50000"/>
                            </a:schemeClr>
                          </a:solidFill>
                          <a:effectLst/>
                        </a:rPr>
                        <a:t>分类模块训练</a:t>
                      </a:r>
                      <a:r>
                        <a:rPr lang="en-US" sz="1050" b="1" kern="100">
                          <a:solidFill>
                            <a:schemeClr val="bg1">
                              <a:lumMod val="50000"/>
                            </a:schemeClr>
                          </a:solidFill>
                          <a:effectLst/>
                        </a:rPr>
                        <a:t>)</a:t>
                      </a:r>
                      <a:endParaRPr lang="zh-CN" sz="1050" b="1" kern="10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1725932382"/>
                  </a:ext>
                </a:extLst>
              </a:tr>
              <a:tr h="295598">
                <a:tc>
                  <a:txBody>
                    <a:bodyPr/>
                    <a:lstStyle/>
                    <a:p>
                      <a:pPr algn="ctr">
                        <a:spcAft>
                          <a:spcPts val="0"/>
                        </a:spcAft>
                      </a:pPr>
                      <a:r>
                        <a:rPr lang="en-US" alt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rPr>
                        <a:t>Learning rate</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en-US" sz="1050" b="1" kern="100">
                          <a:solidFill>
                            <a:schemeClr val="bg1">
                              <a:lumMod val="50000"/>
                            </a:schemeClr>
                          </a:solidFill>
                          <a:effectLst/>
                        </a:rPr>
                        <a:t>5E-4/5E-5</a:t>
                      </a:r>
                      <a:endParaRPr lang="zh-CN" sz="1050" b="1" kern="10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685341630"/>
                  </a:ext>
                </a:extLst>
              </a:tr>
              <a:tr h="295598">
                <a:tc>
                  <a:txBody>
                    <a:bodyPr/>
                    <a:lstStyle/>
                    <a:p>
                      <a:pPr algn="ctr">
                        <a:spcAft>
                          <a:spcPts val="0"/>
                        </a:spcAft>
                      </a:pPr>
                      <a:r>
                        <a:rPr lang="en-US" sz="1050" b="1" kern="100" dirty="0">
                          <a:solidFill>
                            <a:schemeClr val="bg1">
                              <a:lumMod val="50000"/>
                            </a:schemeClr>
                          </a:solidFill>
                          <a:effectLst/>
                        </a:rPr>
                        <a:t>Batch size</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en-US" sz="1050" b="1" kern="100">
                          <a:solidFill>
                            <a:schemeClr val="bg1">
                              <a:lumMod val="50000"/>
                            </a:schemeClr>
                          </a:solidFill>
                          <a:effectLst/>
                        </a:rPr>
                        <a:t>32/16</a:t>
                      </a:r>
                      <a:endParaRPr lang="zh-CN" sz="1050" b="1" kern="10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1558938667"/>
                  </a:ext>
                </a:extLst>
              </a:tr>
              <a:tr h="295598">
                <a:tc>
                  <a:txBody>
                    <a:bodyPr/>
                    <a:lstStyle/>
                    <a:p>
                      <a:pPr algn="ctr">
                        <a:spcAft>
                          <a:spcPts val="0"/>
                        </a:spcAft>
                      </a:pPr>
                      <a:r>
                        <a:rPr lang="en-US" sz="1050" b="1" kern="100" dirty="0">
                          <a:solidFill>
                            <a:schemeClr val="bg1">
                              <a:lumMod val="50000"/>
                            </a:schemeClr>
                          </a:solidFill>
                          <a:effectLst/>
                        </a:rPr>
                        <a:t>Momentum</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zh-CN" sz="1050" b="1" kern="100" dirty="0">
                          <a:solidFill>
                            <a:schemeClr val="bg1">
                              <a:lumMod val="50000"/>
                            </a:schemeClr>
                          </a:solidFill>
                          <a:effectLst/>
                        </a:rPr>
                        <a:t>使用</a:t>
                      </a:r>
                      <a:r>
                        <a:rPr lang="en-US" sz="1050" b="1" kern="100" dirty="0">
                          <a:solidFill>
                            <a:schemeClr val="bg1">
                              <a:lumMod val="50000"/>
                            </a:schemeClr>
                          </a:solidFill>
                          <a:effectLst/>
                        </a:rPr>
                        <a:t>SGD</a:t>
                      </a:r>
                      <a:r>
                        <a:rPr lang="zh-CN" sz="1050" b="1" kern="100" dirty="0">
                          <a:solidFill>
                            <a:schemeClr val="bg1">
                              <a:lumMod val="50000"/>
                            </a:schemeClr>
                          </a:solidFill>
                          <a:effectLst/>
                        </a:rPr>
                        <a:t>时为</a:t>
                      </a:r>
                      <a:r>
                        <a:rPr lang="en-US" sz="1050" b="1" kern="100" dirty="0">
                          <a:solidFill>
                            <a:schemeClr val="bg1">
                              <a:lumMod val="50000"/>
                            </a:schemeClr>
                          </a:solidFill>
                          <a:effectLst/>
                        </a:rPr>
                        <a:t>0.9</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2025131195"/>
                  </a:ext>
                </a:extLst>
              </a:tr>
              <a:tr h="295598">
                <a:tc>
                  <a:txBody>
                    <a:bodyPr/>
                    <a:lstStyle/>
                    <a:p>
                      <a:pPr algn="ctr">
                        <a:spcAft>
                          <a:spcPts val="0"/>
                        </a:spcAft>
                      </a:pPr>
                      <a:r>
                        <a:rPr lang="en-US" sz="1050" b="1" kern="100">
                          <a:solidFill>
                            <a:schemeClr val="bg1">
                              <a:lumMod val="50000"/>
                            </a:schemeClr>
                          </a:solidFill>
                          <a:effectLst/>
                        </a:rPr>
                        <a:t>Warmup</a:t>
                      </a:r>
                      <a:endParaRPr lang="zh-CN" sz="1050" b="1" kern="10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en-US" sz="1050" b="1" kern="100" dirty="0">
                          <a:solidFill>
                            <a:schemeClr val="bg1">
                              <a:lumMod val="50000"/>
                            </a:schemeClr>
                          </a:solidFill>
                          <a:effectLst/>
                        </a:rPr>
                        <a:t>5/2</a:t>
                      </a:r>
                      <a:r>
                        <a:rPr lang="zh-CN" sz="1050" b="1" kern="100" dirty="0">
                          <a:solidFill>
                            <a:schemeClr val="bg1">
                              <a:lumMod val="50000"/>
                            </a:schemeClr>
                          </a:solidFill>
                          <a:effectLst/>
                        </a:rPr>
                        <a:t>个</a:t>
                      </a:r>
                      <a:r>
                        <a:rPr lang="en-US" sz="1050" b="1" kern="100" dirty="0">
                          <a:solidFill>
                            <a:schemeClr val="bg1">
                              <a:lumMod val="50000"/>
                            </a:schemeClr>
                          </a:solidFill>
                          <a:effectLst/>
                        </a:rPr>
                        <a:t>epochs</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2599026682"/>
                  </a:ext>
                </a:extLst>
              </a:tr>
              <a:tr h="295598">
                <a:tc>
                  <a:txBody>
                    <a:bodyPr/>
                    <a:lstStyle/>
                    <a:p>
                      <a:pPr algn="ctr">
                        <a:spcAft>
                          <a:spcPts val="0"/>
                        </a:spcAft>
                      </a:pPr>
                      <a:r>
                        <a:rPr lang="zh-CN" sz="1050" b="1" kern="100" dirty="0">
                          <a:solidFill>
                            <a:schemeClr val="bg1">
                              <a:lumMod val="50000"/>
                            </a:schemeClr>
                          </a:solidFill>
                          <a:effectLst/>
                        </a:rPr>
                        <a:t>指数衰减倍率</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en-US" sz="1050" b="1" kern="100" dirty="0">
                          <a:solidFill>
                            <a:schemeClr val="bg1">
                              <a:lumMod val="50000"/>
                            </a:schemeClr>
                          </a:solidFill>
                          <a:effectLst/>
                        </a:rPr>
                        <a:t>0.88/epoch</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1410408835"/>
                  </a:ext>
                </a:extLst>
              </a:tr>
              <a:tr h="295598">
                <a:tc>
                  <a:txBody>
                    <a:bodyPr/>
                    <a:lstStyle/>
                    <a:p>
                      <a:pPr algn="ctr">
                        <a:spcAft>
                          <a:spcPts val="0"/>
                        </a:spcAft>
                      </a:pPr>
                      <a:r>
                        <a:rPr lang="zh-CN" altLang="en-US"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rPr>
                        <a:t>训练集验证集比例</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tc>
                  <a:txBody>
                    <a:bodyPr/>
                    <a:lstStyle/>
                    <a:p>
                      <a:pPr algn="ctr">
                        <a:spcAft>
                          <a:spcPts val="0"/>
                        </a:spcAft>
                      </a:pPr>
                      <a:r>
                        <a:rPr lang="en-US" alt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rPr>
                        <a:t>8</a:t>
                      </a:r>
                      <a:r>
                        <a:rPr lang="zh-CN" altLang="en-US"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rPr>
                        <a:t>2</a:t>
                      </a:r>
                      <a:endParaRPr lang="zh-CN" sz="1050" b="1"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95000"/>
                      </a:schemeClr>
                    </a:solidFill>
                  </a:tcPr>
                </a:tc>
                <a:extLst>
                  <a:ext uri="{0D108BD9-81ED-4DB2-BD59-A6C34878D82A}">
                    <a16:rowId xmlns:a16="http://schemas.microsoft.com/office/drawing/2014/main" val="1459037736"/>
                  </a:ext>
                </a:extLst>
              </a:tr>
            </a:tbl>
          </a:graphicData>
        </a:graphic>
      </p:graphicFrame>
      <p:graphicFrame>
        <p:nvGraphicFramePr>
          <p:cNvPr id="12" name="表格 11">
            <a:extLst>
              <a:ext uri="{FF2B5EF4-FFF2-40B4-BE49-F238E27FC236}">
                <a16:creationId xmlns:a16="http://schemas.microsoft.com/office/drawing/2014/main" id="{C9B03F58-3C87-4FF4-A7D8-9DAB03361A44}"/>
              </a:ext>
            </a:extLst>
          </p:cNvPr>
          <p:cNvGraphicFramePr>
            <a:graphicFrameLocks noGrp="1"/>
          </p:cNvGraphicFramePr>
          <p:nvPr>
            <p:extLst>
              <p:ext uri="{D42A27DB-BD31-4B8C-83A1-F6EECF244321}">
                <p14:modId xmlns:p14="http://schemas.microsoft.com/office/powerpoint/2010/main" val="480843351"/>
              </p:ext>
            </p:extLst>
          </p:nvPr>
        </p:nvGraphicFramePr>
        <p:xfrm>
          <a:off x="5448358" y="3073874"/>
          <a:ext cx="6219768" cy="822960"/>
        </p:xfrm>
        <a:graphic>
          <a:graphicData uri="http://schemas.openxmlformats.org/drawingml/2006/table">
            <a:tbl>
              <a:tblPr firstRow="1" bandRow="1">
                <a:tableStyleId>{5C22544A-7EE6-4342-B048-85BDC9FD1C3A}</a:tableStyleId>
              </a:tblPr>
              <a:tblGrid>
                <a:gridCol w="2073256">
                  <a:extLst>
                    <a:ext uri="{9D8B030D-6E8A-4147-A177-3AD203B41FA5}">
                      <a16:colId xmlns:a16="http://schemas.microsoft.com/office/drawing/2014/main" val="929282676"/>
                    </a:ext>
                  </a:extLst>
                </a:gridCol>
                <a:gridCol w="2073256">
                  <a:extLst>
                    <a:ext uri="{9D8B030D-6E8A-4147-A177-3AD203B41FA5}">
                      <a16:colId xmlns:a16="http://schemas.microsoft.com/office/drawing/2014/main" val="868359069"/>
                    </a:ext>
                  </a:extLst>
                </a:gridCol>
                <a:gridCol w="2073256">
                  <a:extLst>
                    <a:ext uri="{9D8B030D-6E8A-4147-A177-3AD203B41FA5}">
                      <a16:colId xmlns:a16="http://schemas.microsoft.com/office/drawing/2014/main" val="4151896896"/>
                    </a:ext>
                  </a:extLst>
                </a:gridCol>
              </a:tblGrid>
              <a:tr h="128213">
                <a:tc>
                  <a:txBody>
                    <a:bodyPr/>
                    <a:lstStyle/>
                    <a:p>
                      <a:pPr algn="ctr"/>
                      <a:r>
                        <a:rPr lang="zh-CN" altLang="en-US" sz="1200" dirty="0"/>
                        <a:t>模型</a:t>
                      </a:r>
                    </a:p>
                  </a:txBody>
                  <a:tcPr/>
                </a:tc>
                <a:tc>
                  <a:txBody>
                    <a:bodyPr/>
                    <a:lstStyle/>
                    <a:p>
                      <a:pPr algn="ctr"/>
                      <a:r>
                        <a:rPr lang="zh-CN" altLang="en-US" sz="1200" dirty="0"/>
                        <a:t>参数量</a:t>
                      </a:r>
                    </a:p>
                  </a:txBody>
                  <a:tcPr/>
                </a:tc>
                <a:tc>
                  <a:txBody>
                    <a:bodyPr/>
                    <a:lstStyle/>
                    <a:p>
                      <a:pPr algn="ctr"/>
                      <a:r>
                        <a:rPr lang="zh-CN" altLang="en-US" sz="1200" dirty="0"/>
                        <a:t>性能</a:t>
                      </a:r>
                    </a:p>
                  </a:txBody>
                  <a:tcPr/>
                </a:tc>
                <a:extLst>
                  <a:ext uri="{0D108BD9-81ED-4DB2-BD59-A6C34878D82A}">
                    <a16:rowId xmlns:a16="http://schemas.microsoft.com/office/drawing/2014/main" val="3896530037"/>
                  </a:ext>
                </a:extLst>
              </a:tr>
              <a:tr h="128213">
                <a:tc>
                  <a:txBody>
                    <a:bodyPr/>
                    <a:lstStyle/>
                    <a:p>
                      <a:pPr algn="ctr"/>
                      <a:r>
                        <a:rPr lang="en-US" altLang="zh-CN" sz="1200" dirty="0"/>
                        <a:t>Efficient Net V2s</a:t>
                      </a:r>
                      <a:endParaRPr lang="zh-CN" altLang="en-US" sz="1200" dirty="0"/>
                    </a:p>
                  </a:txBody>
                  <a:tcPr/>
                </a:tc>
                <a:tc>
                  <a:txBody>
                    <a:bodyPr/>
                    <a:lstStyle/>
                    <a:p>
                      <a:pPr algn="ctr"/>
                      <a:r>
                        <a:rPr lang="en-US" altLang="zh-CN" sz="1200" dirty="0"/>
                        <a:t>24M</a:t>
                      </a:r>
                      <a:endParaRPr lang="zh-CN" altLang="en-US" sz="1200" dirty="0"/>
                    </a:p>
                  </a:txBody>
                  <a:tcPr/>
                </a:tc>
                <a:tc>
                  <a:txBody>
                    <a:bodyPr/>
                    <a:lstStyle/>
                    <a:p>
                      <a:pPr algn="ctr"/>
                      <a:r>
                        <a:rPr lang="en-US" altLang="zh-CN" sz="1200" dirty="0"/>
                        <a:t>9min/epoch  acc&gt;84%</a:t>
                      </a:r>
                      <a:endParaRPr lang="zh-CN" altLang="en-US" sz="1200" dirty="0"/>
                    </a:p>
                  </a:txBody>
                  <a:tcPr/>
                </a:tc>
                <a:extLst>
                  <a:ext uri="{0D108BD9-81ED-4DB2-BD59-A6C34878D82A}">
                    <a16:rowId xmlns:a16="http://schemas.microsoft.com/office/drawing/2014/main" val="2874176075"/>
                  </a:ext>
                </a:extLst>
              </a:tr>
              <a:tr h="183452">
                <a:tc>
                  <a:txBody>
                    <a:bodyPr/>
                    <a:lstStyle/>
                    <a:p>
                      <a:pPr algn="ctr"/>
                      <a:r>
                        <a:rPr lang="en-US" altLang="zh-CN" sz="1200" dirty="0"/>
                        <a:t>Efficient Net V2m</a:t>
                      </a:r>
                      <a:endParaRPr lang="zh-CN" altLang="en-US" sz="1200" dirty="0"/>
                    </a:p>
                  </a:txBody>
                  <a:tcPr/>
                </a:tc>
                <a:tc>
                  <a:txBody>
                    <a:bodyPr/>
                    <a:lstStyle/>
                    <a:p>
                      <a:pPr algn="ctr"/>
                      <a:r>
                        <a:rPr lang="en-US" altLang="zh-CN" sz="1200" dirty="0"/>
                        <a:t>55M</a:t>
                      </a:r>
                      <a:endParaRPr lang="zh-CN" altLang="en-US" sz="1200" dirty="0"/>
                    </a:p>
                  </a:txBody>
                  <a:tcPr/>
                </a:tc>
                <a:tc>
                  <a:txBody>
                    <a:bodyPr/>
                    <a:lstStyle/>
                    <a:p>
                      <a:pPr algn="ctr"/>
                      <a:r>
                        <a:rPr lang="en-US" altLang="zh-CN" sz="1200" dirty="0"/>
                        <a:t>12.5min/epoch  acc&gt;</a:t>
                      </a:r>
                      <a:endParaRPr lang="zh-CN" altLang="en-US" sz="1200" dirty="0"/>
                    </a:p>
                  </a:txBody>
                  <a:tcPr/>
                </a:tc>
                <a:extLst>
                  <a:ext uri="{0D108BD9-81ED-4DB2-BD59-A6C34878D82A}">
                    <a16:rowId xmlns:a16="http://schemas.microsoft.com/office/drawing/2014/main" val="4264857755"/>
                  </a:ext>
                </a:extLst>
              </a:tr>
            </a:tbl>
          </a:graphicData>
        </a:graphic>
      </p:graphicFrame>
      <p:pic>
        <p:nvPicPr>
          <p:cNvPr id="3" name="图片 2">
            <a:extLst>
              <a:ext uri="{FF2B5EF4-FFF2-40B4-BE49-F238E27FC236}">
                <a16:creationId xmlns:a16="http://schemas.microsoft.com/office/drawing/2014/main" id="{40E8455F-2715-414F-96B5-524EF29581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0321" y="236969"/>
            <a:ext cx="3895841" cy="2799996"/>
          </a:xfrm>
          <a:prstGeom prst="rect">
            <a:avLst/>
          </a:prstGeom>
        </p:spPr>
      </p:pic>
    </p:spTree>
    <p:extLst>
      <p:ext uri="{BB962C8B-B14F-4D97-AF65-F5344CB8AC3E}">
        <p14:creationId xmlns:p14="http://schemas.microsoft.com/office/powerpoint/2010/main" val="11668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20000" decel="8000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1+#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accel="20000" decel="8000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anim calcmode="lin" valueType="num">
                                      <p:cBhvr additive="base">
                                        <p:cTn id="17" dur="500" fill="hold"/>
                                        <p:tgtEl>
                                          <p:spTgt spid="73"/>
                                        </p:tgtEl>
                                        <p:attrNameLst>
                                          <p:attrName>ppt_x</p:attrName>
                                        </p:attrNameLst>
                                      </p:cBhvr>
                                      <p:tavLst>
                                        <p:tav tm="0">
                                          <p:val>
                                            <p:strVal val="1+#ppt_w/2"/>
                                          </p:val>
                                        </p:tav>
                                        <p:tav tm="100000">
                                          <p:val>
                                            <p:strVal val="#ppt_x"/>
                                          </p:val>
                                        </p:tav>
                                      </p:tavLst>
                                    </p:anim>
                                    <p:anim calcmode="lin" valueType="num">
                                      <p:cBhvr additive="base">
                                        <p:cTn id="18" dur="500" fill="hold"/>
                                        <p:tgtEl>
                                          <p:spTgt spid="7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accel="20000" decel="80000" fill="hold" grpId="0" nodeType="after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additive="base">
                                        <p:cTn id="22" dur="500" fill="hold"/>
                                        <p:tgtEl>
                                          <p:spTgt spid="78"/>
                                        </p:tgtEl>
                                        <p:attrNameLst>
                                          <p:attrName>ppt_x</p:attrName>
                                        </p:attrNameLst>
                                      </p:cBhvr>
                                      <p:tavLst>
                                        <p:tav tm="0">
                                          <p:val>
                                            <p:strVal val="1+#ppt_w/2"/>
                                          </p:val>
                                        </p:tav>
                                        <p:tav tm="100000">
                                          <p:val>
                                            <p:strVal val="#ppt_x"/>
                                          </p:val>
                                        </p:tav>
                                      </p:tavLst>
                                    </p:anim>
                                    <p:anim calcmode="lin" valueType="num">
                                      <p:cBhvr additive="base">
                                        <p:cTn id="23"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73" grpId="0"/>
      <p:bldP spid="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Inhaltsplatzhalter 4"/>
          <p:cNvSpPr txBox="1">
            <a:spLocks/>
          </p:cNvSpPr>
          <p:nvPr/>
        </p:nvSpPr>
        <p:spPr>
          <a:xfrm>
            <a:off x="971434" y="1535959"/>
            <a:ext cx="1942868" cy="24622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600" b="1"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数据增强</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7" name="Inhaltsplatzhalter 4"/>
          <p:cNvSpPr txBox="1">
            <a:spLocks/>
          </p:cNvSpPr>
          <p:nvPr/>
        </p:nvSpPr>
        <p:spPr>
          <a:xfrm>
            <a:off x="971434" y="4475206"/>
            <a:ext cx="9591792" cy="169366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zh-CN" altLang="en-US"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网络内部参数设定</a:t>
            </a:r>
            <a:endParaRPr lang="en-US" altLang="zh-CN"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5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这里主要是在我们练习分类网络时做出的调整，内容包括</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dropout</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、隐层节点数目、参加训练的层数。</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5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具体来说，在训练模型分类能力的阶段，我们选择冻结</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backbone</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部分的权重，只让分类模块参与训练。</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5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经过实验对比我们发现将隐含节点数目照比原文翻倍（设为</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2560</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），并且在训练分类模块的同时让</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backbone</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的最后两层也参与训练能够在原模型的基础上再提升</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3%</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的准确率。</a:t>
            </a:r>
            <a:endParaRPr lang="en-US" altLang="zh-CN" sz="1100"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4" name="Pentagon 6_1">
            <a:extLst>
              <a:ext uri="{FF2B5EF4-FFF2-40B4-BE49-F238E27FC236}">
                <a16:creationId xmlns:a16="http://schemas.microsoft.com/office/drawing/2014/main" id="{A1D55B16-F7A3-4BF1-8916-C7449219B2A8}"/>
              </a:ext>
            </a:extLst>
          </p:cNvPr>
          <p:cNvSpPr/>
          <p:nvPr/>
        </p:nvSpPr>
        <p:spPr>
          <a:xfrm>
            <a:off x="0" y="531656"/>
            <a:ext cx="1942868"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4B23381-2D1C-4ACA-87BF-4A55BA017A5B}"/>
              </a:ext>
            </a:extLst>
          </p:cNvPr>
          <p:cNvSpPr txBox="1"/>
          <p:nvPr/>
        </p:nvSpPr>
        <p:spPr>
          <a:xfrm>
            <a:off x="0" y="615973"/>
            <a:ext cx="1724788" cy="52322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sym typeface="Arial" panose="020B0604020202020204" pitchFamily="34" charset="0"/>
              </a:rPr>
              <a:t>调参优化</a:t>
            </a:r>
          </a:p>
        </p:txBody>
      </p:sp>
      <p:pic>
        <p:nvPicPr>
          <p:cNvPr id="3" name="图片 2">
            <a:extLst>
              <a:ext uri="{FF2B5EF4-FFF2-40B4-BE49-F238E27FC236}">
                <a16:creationId xmlns:a16="http://schemas.microsoft.com/office/drawing/2014/main" id="{F0184AE8-6EF5-43C9-B199-1B680D106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434" y="1933917"/>
            <a:ext cx="3543151" cy="2057400"/>
          </a:xfrm>
          <a:prstGeom prst="rect">
            <a:avLst/>
          </a:prstGeom>
        </p:spPr>
      </p:pic>
      <p:pic>
        <p:nvPicPr>
          <p:cNvPr id="9" name="图片 8">
            <a:extLst>
              <a:ext uri="{FF2B5EF4-FFF2-40B4-BE49-F238E27FC236}">
                <a16:creationId xmlns:a16="http://schemas.microsoft.com/office/drawing/2014/main" id="{C325F2A2-51F9-4E6E-85F6-C844AAFDC9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6557" y="1917253"/>
            <a:ext cx="3543151" cy="2090727"/>
          </a:xfrm>
          <a:prstGeom prst="rect">
            <a:avLst/>
          </a:prstGeom>
        </p:spPr>
      </p:pic>
      <p:pic>
        <p:nvPicPr>
          <p:cNvPr id="21" name="图片 20">
            <a:extLst>
              <a:ext uri="{FF2B5EF4-FFF2-40B4-BE49-F238E27FC236}">
                <a16:creationId xmlns:a16="http://schemas.microsoft.com/office/drawing/2014/main" id="{DB2EB52B-ECEF-4510-8B5A-DEA02DA7CC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9708" y="2170172"/>
            <a:ext cx="3852292" cy="1584887"/>
          </a:xfrm>
          <a:prstGeom prst="rect">
            <a:avLst/>
          </a:prstGeom>
        </p:spPr>
      </p:pic>
    </p:spTree>
    <p:extLst>
      <p:ext uri="{BB962C8B-B14F-4D97-AF65-F5344CB8AC3E}">
        <p14:creationId xmlns:p14="http://schemas.microsoft.com/office/powerpoint/2010/main" val="139023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20000" decel="80000"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1+#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Inhaltsplatzhalter 4"/>
          <p:cNvSpPr txBox="1">
            <a:spLocks/>
          </p:cNvSpPr>
          <p:nvPr/>
        </p:nvSpPr>
        <p:spPr>
          <a:xfrm>
            <a:off x="971434" y="1435446"/>
            <a:ext cx="4758806" cy="100117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1200"/>
              </a:spcAft>
              <a:buNone/>
            </a:pPr>
            <a:r>
              <a:rPr lang="zh-CN" altLang="en-US" sz="1600" b="1"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结果分析</a:t>
            </a:r>
            <a:br>
              <a:rPr lang="en-US" sz="14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b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这里我们将模型放在我们自制的测试集上验证，并记录下了错分类的情况。</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50000"/>
              </a:lnSpc>
              <a:spcAft>
                <a:spcPts val="1200"/>
              </a:spcAft>
              <a:buNone/>
            </a:pP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6" name="Inhaltsplatzhalter 4"/>
          <p:cNvSpPr txBox="1">
            <a:spLocks/>
          </p:cNvSpPr>
          <p:nvPr/>
        </p:nvSpPr>
        <p:spPr>
          <a:xfrm>
            <a:off x="6490447" y="1379393"/>
            <a:ext cx="4949078" cy="1101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1200"/>
              </a:spcAft>
              <a:buNone/>
            </a:pPr>
            <a:r>
              <a:rPr lang="zh-CN" altLang="en-US" sz="1600" b="1" dirty="0">
                <a:solidFill>
                  <a:schemeClr val="accent3"/>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针对结果的小改进</a:t>
            </a:r>
            <a:br>
              <a:rPr lang="en-US" sz="14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b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在这些错分类标签中，有七成左右的错分都发生在最优解和次优解，对于模型的这种犹豫的情况，我们尝试过对分类层进行改动但是效果不理想，最终是使用了模型融合的思想，将犹豫的目标交给二分类模型判断。</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4" name="Pentagon 6_1">
            <a:extLst>
              <a:ext uri="{FF2B5EF4-FFF2-40B4-BE49-F238E27FC236}">
                <a16:creationId xmlns:a16="http://schemas.microsoft.com/office/drawing/2014/main" id="{A1D55B16-F7A3-4BF1-8916-C7449219B2A8}"/>
              </a:ext>
            </a:extLst>
          </p:cNvPr>
          <p:cNvSpPr/>
          <p:nvPr/>
        </p:nvSpPr>
        <p:spPr>
          <a:xfrm>
            <a:off x="0" y="531656"/>
            <a:ext cx="1942868"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4B23381-2D1C-4ACA-87BF-4A55BA017A5B}"/>
              </a:ext>
            </a:extLst>
          </p:cNvPr>
          <p:cNvSpPr txBox="1"/>
          <p:nvPr/>
        </p:nvSpPr>
        <p:spPr>
          <a:xfrm>
            <a:off x="0" y="620870"/>
            <a:ext cx="1667869" cy="52322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sym typeface="Arial" panose="020B0604020202020204" pitchFamily="34" charset="0"/>
              </a:rPr>
              <a:t>实验分析</a:t>
            </a:r>
          </a:p>
        </p:txBody>
      </p:sp>
      <p:pic>
        <p:nvPicPr>
          <p:cNvPr id="3" name="图片 2">
            <a:extLst>
              <a:ext uri="{FF2B5EF4-FFF2-40B4-BE49-F238E27FC236}">
                <a16:creationId xmlns:a16="http://schemas.microsoft.com/office/drawing/2014/main" id="{009D881A-7C9F-49EC-8B4B-4364FC5E9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934" y="2638760"/>
            <a:ext cx="5304171" cy="3500904"/>
          </a:xfrm>
          <a:prstGeom prst="rect">
            <a:avLst/>
          </a:prstGeom>
        </p:spPr>
      </p:pic>
      <p:pic>
        <p:nvPicPr>
          <p:cNvPr id="6" name="图片 5">
            <a:extLst>
              <a:ext uri="{FF2B5EF4-FFF2-40B4-BE49-F238E27FC236}">
                <a16:creationId xmlns:a16="http://schemas.microsoft.com/office/drawing/2014/main" id="{ED7FC527-109C-4C55-A352-610C6ED492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76012"/>
          <a:stretch/>
        </p:blipFill>
        <p:spPr>
          <a:xfrm>
            <a:off x="6490447" y="4181475"/>
            <a:ext cx="5488371" cy="860837"/>
          </a:xfrm>
          <a:prstGeom prst="rect">
            <a:avLst/>
          </a:prstGeom>
        </p:spPr>
      </p:pic>
      <p:pic>
        <p:nvPicPr>
          <p:cNvPr id="73" name="图片 72">
            <a:extLst>
              <a:ext uri="{FF2B5EF4-FFF2-40B4-BE49-F238E27FC236}">
                <a16:creationId xmlns:a16="http://schemas.microsoft.com/office/drawing/2014/main" id="{D331B197-23D7-4ACC-A634-6947276535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75848"/>
          <a:stretch/>
        </p:blipFill>
        <p:spPr>
          <a:xfrm>
            <a:off x="6490447" y="2781300"/>
            <a:ext cx="5488371" cy="874868"/>
          </a:xfrm>
          <a:prstGeom prst="rect">
            <a:avLst/>
          </a:prstGeom>
        </p:spPr>
      </p:pic>
      <p:sp>
        <p:nvSpPr>
          <p:cNvPr id="9" name="Inhaltsplatzhalter 4">
            <a:extLst>
              <a:ext uri="{FF2B5EF4-FFF2-40B4-BE49-F238E27FC236}">
                <a16:creationId xmlns:a16="http://schemas.microsoft.com/office/drawing/2014/main" id="{EA97E41F-34C9-44CF-90E8-465A6306DBB8}"/>
              </a:ext>
            </a:extLst>
          </p:cNvPr>
          <p:cNvSpPr txBox="1">
            <a:spLocks/>
          </p:cNvSpPr>
          <p:nvPr/>
        </p:nvSpPr>
        <p:spPr>
          <a:xfrm>
            <a:off x="6490447" y="3672600"/>
            <a:ext cx="4949078" cy="492443"/>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precision: 0.840426, 0.071429, 0.666667, 0.881356</a:t>
            </a:r>
          </a:p>
          <a:p>
            <a:pPr marL="0" indent="0">
              <a:lnSpc>
                <a:spcPct val="100000"/>
              </a:lnSpc>
              <a:spcAft>
                <a:spcPts val="1200"/>
              </a:spcAft>
              <a:buNone/>
            </a:pP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recall: 0.929412, 0.058824, 0.550000, 0.896552</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11" name="Inhaltsplatzhalter 4">
            <a:extLst>
              <a:ext uri="{FF2B5EF4-FFF2-40B4-BE49-F238E27FC236}">
                <a16:creationId xmlns:a16="http://schemas.microsoft.com/office/drawing/2014/main" id="{731C728A-BE79-4BBA-8995-DF19FF715CFD}"/>
              </a:ext>
            </a:extLst>
          </p:cNvPr>
          <p:cNvSpPr txBox="1">
            <a:spLocks/>
          </p:cNvSpPr>
          <p:nvPr/>
        </p:nvSpPr>
        <p:spPr>
          <a:xfrm>
            <a:off x="6490447" y="5058744"/>
            <a:ext cx="4949078" cy="492443"/>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precision: 0.849462, 0.235294, 0.696970, 0.894737</a:t>
            </a:r>
          </a:p>
          <a:p>
            <a:pPr marL="0" indent="0">
              <a:lnSpc>
                <a:spcPct val="100000"/>
              </a:lnSpc>
              <a:spcAft>
                <a:spcPts val="1200"/>
              </a:spcAft>
              <a:buNone/>
            </a:pP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recall: 0.929412, 0.235294, 0.575000, 0.879310</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Tree>
    <p:extLst>
      <p:ext uri="{BB962C8B-B14F-4D97-AF65-F5344CB8AC3E}">
        <p14:creationId xmlns:p14="http://schemas.microsoft.com/office/powerpoint/2010/main" val="374440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20000" decel="80000"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1+#ppt_w/2"/>
                                          </p:val>
                                        </p:tav>
                                        <p:tav tm="100000">
                                          <p:val>
                                            <p:strVal val="#ppt_x"/>
                                          </p:val>
                                        </p:tav>
                                      </p:tavLst>
                                    </p:anim>
                                    <p:anim calcmode="lin" valueType="num">
                                      <p:cBhvr additive="base">
                                        <p:cTn id="13" dur="500" fill="hold"/>
                                        <p:tgtEl>
                                          <p:spTgt spid="4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accel="20000" decel="8000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accel="20000" decel="8000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Inhaltsplatzhalter 4"/>
          <p:cNvSpPr txBox="1">
            <a:spLocks/>
          </p:cNvSpPr>
          <p:nvPr/>
        </p:nvSpPr>
        <p:spPr>
          <a:xfrm>
            <a:off x="971434" y="1466140"/>
            <a:ext cx="9734666" cy="11011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1200"/>
              </a:spcAft>
              <a:buNone/>
            </a:pPr>
            <a:r>
              <a:rPr lang="zh-CN" altLang="en-US" sz="1600" b="1"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任务回顾</a:t>
            </a:r>
            <a:br>
              <a:rPr lang="en-US" sz="1600" b="1"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b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糖尿病视网膜病变分级这一任务在许多深度学习的比赛中都曾出现，我们在查阅资料时发现，大多数效果较好的模型都是采用了</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Efficient Net</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，也有一部分是结合了</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Res-Net</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Inception</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Mobile Net</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做集成学习，但是后者的训练代价很大，而且效果也没有特别明显的突破。所以我们最终还是决定选用</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Efficient Net </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来做这个分类任务。为了增强模型的泛化能力，我们在原有的</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1000</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张数据集基础上又添加了</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Kaggle</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的</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APTOS 2019</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比赛中所提供的数据集。</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6" name="Inhaltsplatzhalter 4"/>
          <p:cNvSpPr txBox="1">
            <a:spLocks/>
          </p:cNvSpPr>
          <p:nvPr/>
        </p:nvSpPr>
        <p:spPr>
          <a:xfrm>
            <a:off x="971433" y="2966886"/>
            <a:ext cx="9734665" cy="1408975"/>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1200"/>
              </a:spcAft>
              <a:buNone/>
            </a:pPr>
            <a:r>
              <a:rPr lang="zh-CN" altLang="en-US" sz="1600" b="1" dirty="0">
                <a:solidFill>
                  <a:schemeClr val="accent3"/>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工作要点</a:t>
            </a:r>
            <a:br>
              <a:rPr lang="en-US" sz="1600" b="1" dirty="0">
                <a:solidFill>
                  <a:schemeClr val="accent1"/>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b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数据预处理和数据增强：使用预处理加快模型收敛，在训练的不同阶段使用不同的数据增强模式防止过拟合，提升模型效果。</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5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探索模型设定和学习策略：在原论文的设定基础上微调网络结构，制定有效的学习策略，使得模型在一份陌生的测试集上能达到接近</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80%</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的准确率。</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5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整理好程序和说明文档发布到了</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GitHub</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r>
              <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hlinkClick r:id="rId3"/>
              </a:rPr>
              <a:t>https://github.com/polarispw/Practice_1-of-Artificial-Intelligence.git</a:t>
            </a: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47" name="Inhaltsplatzhalter 4"/>
          <p:cNvSpPr txBox="1">
            <a:spLocks/>
          </p:cNvSpPr>
          <p:nvPr/>
        </p:nvSpPr>
        <p:spPr>
          <a:xfrm>
            <a:off x="971434" y="4652215"/>
            <a:ext cx="9734666" cy="1509003"/>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spcAft>
                <a:spcPts val="1200"/>
              </a:spcAft>
              <a:buNone/>
            </a:pPr>
            <a:r>
              <a:rPr lang="zh-CN" altLang="en-US" sz="1600" b="1" dirty="0">
                <a:solidFill>
                  <a:schemeClr val="accent5"/>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改进之处</a:t>
            </a:r>
            <a:br>
              <a:rPr lang="en-US" sz="1400" b="1"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b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从目前的结果来看，模型的性能还有待进一步提升，特别是对于第二级和第三级病变的判断。我们认为这一方面是由于在制定病理分级规则时本身就是将连续的病变过程进行离散化的过程，因此难免存在一些中间状态，因此如果需求允许，让模型给出类似于置信度的指标来辅助诊断或许是更好的选择。</a:t>
            </a:r>
            <a:endParaRPr lang="en-US" altLang="zh-CN"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a:p>
            <a:pPr marL="0" indent="0">
              <a:lnSpc>
                <a:spcPct val="150000"/>
              </a:lnSpc>
              <a:spcAft>
                <a:spcPts val="1200"/>
              </a:spcAft>
              <a:buNone/>
            </a:pPr>
            <a:r>
              <a:rPr lang="zh-CN" alt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rPr>
              <a:t>另一方面，我们在扩充数据时发现，网上所能找到的数据集大多都是五级分类的，而我们简单地将其重组为四级或许也会导致第一级和第二级样本的特征混乱，影响模型的训练。</a:t>
            </a:r>
            <a:endParaRPr lang="en-US" sz="1100" dirty="0">
              <a:solidFill>
                <a:schemeClr val="bg1">
                  <a:lumMod val="50000"/>
                </a:schemeClr>
              </a:solidFill>
              <a:latin typeface="思源黑体 CN Medium" panose="020B0600000000000000" pitchFamily="34" charset="-122"/>
              <a:ea typeface="思源黑体 CN Medium" panose="020B0600000000000000" pitchFamily="34" charset="-122"/>
              <a:cs typeface="+mn-ea"/>
              <a:sym typeface="思源黑体 CN Medium" panose="020B0600000000000000" pitchFamily="34" charset="-122"/>
            </a:endParaRPr>
          </a:p>
        </p:txBody>
      </p:sp>
      <p:sp>
        <p:nvSpPr>
          <p:cNvPr id="74" name="Pentagon 6_1">
            <a:extLst>
              <a:ext uri="{FF2B5EF4-FFF2-40B4-BE49-F238E27FC236}">
                <a16:creationId xmlns:a16="http://schemas.microsoft.com/office/drawing/2014/main" id="{A1D55B16-F7A3-4BF1-8916-C7449219B2A8}"/>
              </a:ext>
            </a:extLst>
          </p:cNvPr>
          <p:cNvSpPr/>
          <p:nvPr/>
        </p:nvSpPr>
        <p:spPr>
          <a:xfrm>
            <a:off x="0" y="531656"/>
            <a:ext cx="1942868" cy="701648"/>
          </a:xfrm>
          <a:prstGeom prst="homePlate">
            <a:avLst/>
          </a:prstGeom>
          <a:solidFill>
            <a:srgbClr val="FAD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a:extLst>
              <a:ext uri="{FF2B5EF4-FFF2-40B4-BE49-F238E27FC236}">
                <a16:creationId xmlns:a16="http://schemas.microsoft.com/office/drawing/2014/main" id="{14B23381-2D1C-4ACA-87BF-4A55BA017A5B}"/>
              </a:ext>
            </a:extLst>
          </p:cNvPr>
          <p:cNvSpPr txBox="1"/>
          <p:nvPr/>
        </p:nvSpPr>
        <p:spPr>
          <a:xfrm>
            <a:off x="0" y="620870"/>
            <a:ext cx="1714500" cy="523220"/>
          </a:xfrm>
          <a:prstGeom prst="rect">
            <a:avLst/>
          </a:prstGeom>
          <a:noFill/>
        </p:spPr>
        <p:txBody>
          <a:bodyPr wrap="square" rtlCol="0">
            <a:spAutoFit/>
          </a:bodyPr>
          <a:lstStyle/>
          <a:p>
            <a:r>
              <a:rPr lang="zh-CN" altLang="en-US" sz="2800" dirty="0">
                <a:latin typeface="思源黑体 CN Medium" panose="020B0600000000000000" pitchFamily="34" charset="-122"/>
                <a:ea typeface="思源黑体 CN Medium" panose="020B0600000000000000" pitchFamily="34" charset="-122"/>
                <a:sym typeface="Arial" panose="020B0604020202020204" pitchFamily="34" charset="0"/>
              </a:rPr>
              <a:t>任务总结</a:t>
            </a:r>
          </a:p>
        </p:txBody>
      </p:sp>
    </p:spTree>
    <p:extLst>
      <p:ext uri="{BB962C8B-B14F-4D97-AF65-F5344CB8AC3E}">
        <p14:creationId xmlns:p14="http://schemas.microsoft.com/office/powerpoint/2010/main" val="148217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1+#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accel="20000" decel="80000"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 calcmode="lin" valueType="num">
                                      <p:cBhvr additive="base">
                                        <p:cTn id="12" dur="500" fill="hold"/>
                                        <p:tgtEl>
                                          <p:spTgt spid="46"/>
                                        </p:tgtEl>
                                        <p:attrNameLst>
                                          <p:attrName>ppt_x</p:attrName>
                                        </p:attrNameLst>
                                      </p:cBhvr>
                                      <p:tavLst>
                                        <p:tav tm="0">
                                          <p:val>
                                            <p:strVal val="1+#ppt_w/2"/>
                                          </p:val>
                                        </p:tav>
                                        <p:tav tm="100000">
                                          <p:val>
                                            <p:strVal val="#ppt_x"/>
                                          </p:val>
                                        </p:tav>
                                      </p:tavLst>
                                    </p:anim>
                                    <p:anim calcmode="lin" valueType="num">
                                      <p:cBhvr additive="base">
                                        <p:cTn id="13" dur="500" fill="hold"/>
                                        <p:tgtEl>
                                          <p:spTgt spid="4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accel="20000" decel="80000"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fill="hold"/>
                                        <p:tgtEl>
                                          <p:spTgt spid="47"/>
                                        </p:tgtEl>
                                        <p:attrNameLst>
                                          <p:attrName>ppt_x</p:attrName>
                                        </p:attrNameLst>
                                      </p:cBhvr>
                                      <p:tavLst>
                                        <p:tav tm="0">
                                          <p:val>
                                            <p:strVal val="1+#ppt_w/2"/>
                                          </p:val>
                                        </p:tav>
                                        <p:tav tm="100000">
                                          <p:val>
                                            <p:strVal val="#ppt_x"/>
                                          </p:val>
                                        </p:tav>
                                      </p:tavLst>
                                    </p:anim>
                                    <p:anim calcmode="lin" valueType="num">
                                      <p:cBhvr additive="base">
                                        <p:cTn id="18"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937"/>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263C88"/>
      </a:accent1>
      <a:accent2>
        <a:srgbClr val="4061D3"/>
      </a:accent2>
      <a:accent3>
        <a:srgbClr val="4F609C"/>
      </a:accent3>
      <a:accent4>
        <a:srgbClr val="52555F"/>
      </a:accent4>
      <a:accent5>
        <a:srgbClr val="222E57"/>
      </a:accent5>
      <a:accent6>
        <a:srgbClr val="2E2E2E"/>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263C88"/>
    </a:accent1>
    <a:accent2>
      <a:srgbClr val="4061D3"/>
    </a:accent2>
    <a:accent3>
      <a:srgbClr val="4F609C"/>
    </a:accent3>
    <a:accent4>
      <a:srgbClr val="52555F"/>
    </a:accent4>
    <a:accent5>
      <a:srgbClr val="222E57"/>
    </a:accent5>
    <a:accent6>
      <a:srgbClr val="2E2E2E"/>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263C88"/>
    </a:accent1>
    <a:accent2>
      <a:srgbClr val="4061D3"/>
    </a:accent2>
    <a:accent3>
      <a:srgbClr val="4F609C"/>
    </a:accent3>
    <a:accent4>
      <a:srgbClr val="52555F"/>
    </a:accent4>
    <a:accent5>
      <a:srgbClr val="222E57"/>
    </a:accent5>
    <a:accent6>
      <a:srgbClr val="2E2E2E"/>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617</TotalTime>
  <Words>1091</Words>
  <Application>Microsoft Office PowerPoint</Application>
  <PresentationFormat>宽屏</PresentationFormat>
  <Paragraphs>103</Paragraphs>
  <Slides>10</Slides>
  <Notes>10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等线</vt:lpstr>
      <vt:lpstr>思源黑体 CN Heavy</vt:lpstr>
      <vt:lpstr>思源黑体 CN Medium</vt:lpstr>
      <vt:lpstr>微软雅黑</vt:lpstr>
      <vt:lpstr>字魂58号-创中黑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937</dc:title>
  <dc:creator/>
  <cp:lastModifiedBy>Alienware</cp:lastModifiedBy>
  <cp:revision>98</cp:revision>
  <dcterms:modified xsi:type="dcterms:W3CDTF">2022-05-26T09:14:37Z</dcterms:modified>
</cp:coreProperties>
</file>